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jpeg" ContentType="image/jpeg"/>
  <Default Extension="xml" ContentType="application/xml"/>
  <Default Extension="gif" ContentType="image/gif"/>
  <Default Extension="xlsx" ContentType="application/vnd.openxmlformats-officedocument.spreadsheetml.sheet"/>
  <Override PartName="/ppt/diagrams/data1.xml" ContentType="application/vnd.openxmlformats-officedocument.drawingml.diagramData+xml"/>
  <Override PartName="/ppt/diagrams/data5.xml" ContentType="application/vnd.openxmlformats-officedocument.drawingml.diagramData+xml"/>
  <Override PartName="/ppt/diagrams/data3.xml" ContentType="application/vnd.openxmlformats-officedocument.drawingml.diagramData+xml"/>
  <Override PartName="/ppt/diagrams/data4.xml" ContentType="application/vnd.openxmlformats-officedocument.drawingml.diagramData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drawings/drawing3.xml" ContentType="application/vnd.openxmlformats-officedocument.drawingml.chartshapes+xml"/>
  <Override PartName="/ppt/drawings/drawing4.xml" ContentType="application/vnd.openxmlformats-officedocument.drawingml.chartshapes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25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28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7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26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slideLayout6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notesSlides/notesSlide4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diagrams/colors2.xml" ContentType="application/vnd.openxmlformats-officedocument.drawingml.diagramColors+xml"/>
  <Override PartName="/ppt/diagrams/quickStyle3.xml" ContentType="application/vnd.openxmlformats-officedocument.drawingml.diagramStyle+xml"/>
  <Override PartName="/ppt/diagrams/quickStyle4.xml" ContentType="application/vnd.openxmlformats-officedocument.drawingml.diagramStyle+xml"/>
  <Override PartName="/ppt/diagrams/layout4.xml" ContentType="application/vnd.openxmlformats-officedocument.drawingml.diagramLayout+xml"/>
  <Override PartName="/ppt/charts/chart1.xml" ContentType="application/vnd.openxmlformats-officedocument.drawingml.chart+xml"/>
  <Override PartName="/ppt/diagrams/colors3.xml" ContentType="application/vnd.openxmlformats-officedocument.drawingml.diagramColors+xml"/>
  <Override PartName="/ppt/diagrams/layout3.xml" ContentType="application/vnd.openxmlformats-officedocument.drawingml.diagramLayout+xml"/>
  <Override PartName="/ppt/diagrams/layout2.xml" ContentType="application/vnd.openxmlformats-officedocument.drawingml.diagramLayout+xml"/>
  <Override PartName="/ppt/theme/theme2.xml" ContentType="application/vnd.openxmlformats-officedocument.theme+xml"/>
  <Override PartName="/ppt/diagrams/colors4.xml" ContentType="application/vnd.openxmlformats-officedocument.drawingml.diagramColors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diagrams/quickStyle2.xml" ContentType="application/vnd.openxmlformats-officedocument.drawingml.diagramStyl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9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Masters/notesMaster1.xml" ContentType="application/vnd.openxmlformats-officedocument.presentationml.notesMaster+xml"/>
  <Override PartName="/ppt/charts/chart5.xml" ContentType="application/vnd.openxmlformats-officedocument.drawingml.chart+xml"/>
  <Override PartName="/ppt/charts/chart4.xml" ContentType="application/vnd.openxmlformats-officedocument.drawingml.chart+xml"/>
  <Override PartName="/ppt/charts/chart3.xml" ContentType="application/vnd.openxmlformats-officedocument.drawingml.chart+xml"/>
  <Override PartName="/ppt/commentAuthors.xml" ContentType="application/vnd.openxmlformats-officedocument.presentationml.commentAuthors+xml"/>
  <Override PartName="/ppt/charts/chart2.xml" ContentType="application/vnd.openxmlformats-officedocument.drawingml.chart+xml"/>
  <Override PartName="/ppt/diagrams/layout5.xml" ContentType="application/vnd.openxmlformats-officedocument.drawingml.diagramLayout+xml"/>
  <Override PartName="/ppt/diagrams/colors5.xml" ContentType="application/vnd.openxmlformats-officedocument.drawingml.diagramColors+xml"/>
  <Override PartName="/ppt/diagrams/quickStyle5.xml" ContentType="application/vnd.openxmlformats-officedocument.drawingml.diagramStyl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diagrams/drawing16.xml" ContentType="application/vnd.ms-office.drawingml.diagramDrawing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20" r:id="rId1"/>
  </p:sldMasterIdLst>
  <p:notesMasterIdLst>
    <p:notesMasterId r:id="rId30"/>
  </p:notesMasterIdLst>
  <p:sldIdLst>
    <p:sldId id="443" r:id="rId2"/>
    <p:sldId id="391" r:id="rId3"/>
    <p:sldId id="446" r:id="rId4"/>
    <p:sldId id="432" r:id="rId5"/>
    <p:sldId id="433" r:id="rId6"/>
    <p:sldId id="456" r:id="rId7"/>
    <p:sldId id="434" r:id="rId8"/>
    <p:sldId id="440" r:id="rId9"/>
    <p:sldId id="441" r:id="rId10"/>
    <p:sldId id="442" r:id="rId11"/>
    <p:sldId id="426" r:id="rId12"/>
    <p:sldId id="427" r:id="rId13"/>
    <p:sldId id="401" r:id="rId14"/>
    <p:sldId id="429" r:id="rId15"/>
    <p:sldId id="455" r:id="rId16"/>
    <p:sldId id="374" r:id="rId17"/>
    <p:sldId id="430" r:id="rId18"/>
    <p:sldId id="398" r:id="rId19"/>
    <p:sldId id="447" r:id="rId20"/>
    <p:sldId id="459" r:id="rId21"/>
    <p:sldId id="431" r:id="rId22"/>
    <p:sldId id="449" r:id="rId23"/>
    <p:sldId id="450" r:id="rId24"/>
    <p:sldId id="451" r:id="rId25"/>
    <p:sldId id="452" r:id="rId26"/>
    <p:sldId id="453" r:id="rId27"/>
    <p:sldId id="454" r:id="rId28"/>
    <p:sldId id="261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sha" initials="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9966FF"/>
    <a:srgbClr val="0000FF"/>
    <a:srgbClr val="FF9900"/>
    <a:srgbClr val="00FF00"/>
    <a:srgbClr val="66FF66"/>
    <a:srgbClr val="06EEFA"/>
    <a:srgbClr val="FF00FF"/>
    <a:srgbClr val="18F662"/>
    <a:srgbClr val="CCFF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8053" autoAdjust="0"/>
    <p:restoredTop sz="94653" autoAdjust="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90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ustomXml" Target="../customXml/item4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38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37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Office_Excel8.xlsx"/><Relationship Id="rId2" Type="http://schemas.openxmlformats.org/officeDocument/2006/relationships/image" Target="../media/image10.jpeg"/><Relationship Id="rId1" Type="http://schemas.openxmlformats.org/officeDocument/2006/relationships/image" Target="../media/image9.jpeg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>
        <c:manualLayout>
          <c:layoutTarget val="inner"/>
          <c:xMode val="edge"/>
          <c:yMode val="edge"/>
          <c:x val="0.10432463910761162"/>
          <c:y val="0.160476624015748"/>
          <c:w val="0.63451394356955393"/>
          <c:h val="0.68428641732283646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</a:t>
                    </a:r>
                    <a:r>
                      <a:rPr lang="ru-RU" smtClean="0"/>
                      <a:t>57,4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</a:t>
                    </a:r>
                    <a:r>
                      <a:rPr lang="ru-RU" smtClean="0"/>
                      <a:t>65,8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mtClean="0"/>
                      <a:t>170,8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150.19999999999999</c:v>
                </c:pt>
                <c:pt idx="1">
                  <c:v>186</c:v>
                </c:pt>
                <c:pt idx="2">
                  <c:v>195.5</c:v>
                </c:pt>
                <c:pt idx="3">
                  <c:v>201.6</c:v>
                </c:pt>
              </c:numCache>
            </c:numRef>
          </c:val>
        </c:ser>
        <c:axId val="100211712"/>
        <c:axId val="100233984"/>
      </c:barChart>
      <c:catAx>
        <c:axId val="100211712"/>
        <c:scaling>
          <c:orientation val="minMax"/>
        </c:scaling>
        <c:axPos val="b"/>
        <c:numFmt formatCode="General" sourceLinked="1"/>
        <c:tickLblPos val="nextTo"/>
        <c:crossAx val="100233984"/>
        <c:crosses val="autoZero"/>
        <c:auto val="1"/>
        <c:lblAlgn val="ctr"/>
        <c:lblOffset val="100"/>
      </c:catAx>
      <c:valAx>
        <c:axId val="100233984"/>
        <c:scaling>
          <c:orientation val="minMax"/>
        </c:scaling>
        <c:axPos val="l"/>
        <c:majorGridlines/>
        <c:numFmt formatCode="General" sourceLinked="1"/>
        <c:tickLblPos val="nextTo"/>
        <c:crossAx val="10021171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c:spPr>
          <c:dLbls>
            <c:dLbl>
              <c:idx val="0"/>
              <c:layout>
                <c:manualLayout>
                  <c:x val="-4.3579613433959066E-2"/>
                  <c:y val="-4.201990791760993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</a:t>
                    </a:r>
                    <a:r>
                      <a:rPr lang="ru-RU" dirty="0" smtClean="0"/>
                      <a:t>73,0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4.3579613433959226E-2"/>
                  <c:y val="-7.4342914008079047E-2"/>
                </c:manualLayout>
              </c:layout>
              <c:showVal val="1"/>
            </c:dLbl>
            <c:txPr>
              <a:bodyPr/>
              <a:lstStyle/>
              <a:p>
                <a:pPr>
                  <a:defRPr sz="2798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программные расходы</c:v>
                </c:pt>
                <c:pt idx="1">
                  <c:v>непрограммные расходы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453.6</c:v>
                </c:pt>
                <c:pt idx="1">
                  <c:v>55.1</c:v>
                </c:pt>
              </c:numCache>
            </c:numRef>
          </c:val>
        </c:ser>
        <c:shape val="box"/>
        <c:axId val="102747136"/>
        <c:axId val="102748928"/>
        <c:axId val="0"/>
      </c:bar3DChart>
      <c:catAx>
        <c:axId val="102747136"/>
        <c:scaling>
          <c:orientation val="minMax"/>
        </c:scaling>
        <c:axPos val="b"/>
        <c:numFmt formatCode="General" sourceLinked="1"/>
        <c:tickLblPos val="nextTo"/>
        <c:crossAx val="102748928"/>
        <c:crosses val="autoZero"/>
        <c:auto val="1"/>
        <c:lblAlgn val="ctr"/>
        <c:lblOffset val="100"/>
      </c:catAx>
      <c:valAx>
        <c:axId val="102748928"/>
        <c:scaling>
          <c:orientation val="minMax"/>
        </c:scaling>
        <c:axPos val="l"/>
        <c:majorGridlines/>
        <c:numFmt formatCode="General" sourceLinked="1"/>
        <c:tickLblPos val="nextTo"/>
        <c:crossAx val="102747136"/>
        <c:crosses val="autoZero"/>
        <c:crossBetween val="between"/>
      </c:valAx>
      <c:spPr>
        <a:noFill/>
        <a:ln w="25379">
          <a:noFill/>
        </a:ln>
      </c:spPr>
    </c:plotArea>
    <c:plotVisOnly val="1"/>
    <c:dispBlanksAs val="gap"/>
  </c:chart>
  <c:txPr>
    <a:bodyPr/>
    <a:lstStyle/>
    <a:p>
      <a:pPr>
        <a:defRPr sz="1799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млн. рублей</a:t>
            </a:r>
          </a:p>
        </c:rich>
      </c:tx>
      <c:layout/>
    </c:title>
    <c:view3D>
      <c:depthPercent val="100"/>
      <c:perspective val="30"/>
    </c:view3D>
    <c:plotArea>
      <c:layout>
        <c:manualLayout>
          <c:layoutTarget val="inner"/>
          <c:xMode val="edge"/>
          <c:yMode val="edge"/>
          <c:x val="6.6436521823661845E-2"/>
          <c:y val="1.7123869549972193E-2"/>
          <c:w val="0.64613675026732753"/>
          <c:h val="0.84503872435545768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spPr>
              <a:solidFill>
                <a:srgbClr val="00B0F0"/>
              </a:solidFill>
            </c:spPr>
          </c:dPt>
          <c:dPt>
            <c:idx val="1"/>
            <c:spPr>
              <a:solidFill>
                <a:srgbClr val="18F662"/>
              </a:solidFill>
            </c:spPr>
          </c:dPt>
          <c:dPt>
            <c:idx val="2"/>
            <c:spPr>
              <a:solidFill>
                <a:srgbClr val="C00000"/>
              </a:solidFill>
            </c:spPr>
          </c:dPt>
          <c:dPt>
            <c:idx val="3"/>
            <c:spPr>
              <a:solidFill>
                <a:srgbClr val="FF00FF"/>
              </a:solidFill>
            </c:spPr>
          </c:dPt>
          <c:dPt>
            <c:idx val="4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5"/>
            <c:spPr>
              <a:solidFill>
                <a:srgbClr val="7030A0"/>
              </a:solidFill>
            </c:spPr>
          </c:dPt>
          <c:dLbls>
            <c:txPr>
              <a:bodyPr/>
              <a:lstStyle/>
              <a:p>
                <a:pPr>
                  <a:defRPr sz="2398"/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7"/>
                <c:pt idx="0">
                  <c:v>МП Образование</c:v>
                </c:pt>
                <c:pt idx="1">
                  <c:v>МП Культура</c:v>
                </c:pt>
                <c:pt idx="2">
                  <c:v>МП ЖКХ</c:v>
                </c:pt>
                <c:pt idx="3">
                  <c:v>МП Экономика</c:v>
                </c:pt>
                <c:pt idx="4">
                  <c:v>МП Управление финансами</c:v>
                </c:pt>
                <c:pt idx="5">
                  <c:v>МП Развитие терр. поселений</c:v>
                </c:pt>
                <c:pt idx="6">
                  <c:v>непрограммные расходы</c:v>
                </c:pt>
              </c:strCache>
            </c:strRef>
          </c:cat>
          <c:val>
            <c:numRef>
              <c:f>Лист1!$B$2:$B$8</c:f>
              <c:numCache>
                <c:formatCode>0.0</c:formatCode>
                <c:ptCount val="7"/>
                <c:pt idx="0">
                  <c:v>222.5</c:v>
                </c:pt>
                <c:pt idx="1">
                  <c:v>38</c:v>
                </c:pt>
                <c:pt idx="2">
                  <c:v>24.5</c:v>
                </c:pt>
                <c:pt idx="3">
                  <c:v>0.1</c:v>
                </c:pt>
                <c:pt idx="4">
                  <c:v>12.1</c:v>
                </c:pt>
                <c:pt idx="5">
                  <c:v>5.9</c:v>
                </c:pt>
                <c:pt idx="6">
                  <c:v>51.2</c:v>
                </c:pt>
              </c:numCache>
            </c:numRef>
          </c:val>
        </c:ser>
        <c:shape val="box"/>
        <c:axId val="103087488"/>
        <c:axId val="102962304"/>
        <c:axId val="102448192"/>
      </c:bar3DChart>
      <c:catAx>
        <c:axId val="103087488"/>
        <c:scaling>
          <c:orientation val="minMax"/>
        </c:scaling>
        <c:axPos val="b"/>
        <c:numFmt formatCode="General" sourceLinked="1"/>
        <c:tickLblPos val="nextTo"/>
        <c:spPr>
          <a:ln w="9519"/>
        </c:spPr>
        <c:txPr>
          <a:bodyPr rot="-5400000" vert="horz" anchor="ctr" anchorCtr="1"/>
          <a:lstStyle/>
          <a:p>
            <a:pPr>
              <a:defRPr sz="1998" b="1" kern="1200" spc="0" baseline="0"/>
            </a:pPr>
            <a:endParaRPr lang="ru-RU"/>
          </a:p>
        </c:txPr>
        <c:crossAx val="102962304"/>
        <c:crosses val="autoZero"/>
        <c:auto val="1"/>
        <c:lblAlgn val="ctr"/>
        <c:lblOffset val="100"/>
      </c:catAx>
      <c:valAx>
        <c:axId val="102962304"/>
        <c:scaling>
          <c:orientation val="minMax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sz="1398"/>
            </a:pPr>
            <a:endParaRPr lang="ru-RU"/>
          </a:p>
        </c:txPr>
        <c:crossAx val="103087488"/>
        <c:crosses val="autoZero"/>
        <c:crossBetween val="between"/>
      </c:valAx>
      <c:serAx>
        <c:axId val="102448192"/>
        <c:scaling>
          <c:orientation val="minMax"/>
        </c:scaling>
        <c:delete val="1"/>
        <c:axPos val="b"/>
        <c:tickLblPos val="nextTo"/>
        <c:crossAx val="102962304"/>
        <c:crosses val="autoZero"/>
      </c:serAx>
      <c:spPr>
        <a:noFill/>
        <a:ln w="25391">
          <a:noFill/>
        </a:ln>
      </c:spPr>
    </c:plotArea>
    <c:legend>
      <c:legendPos val="r"/>
      <c:layout>
        <c:manualLayout>
          <c:xMode val="edge"/>
          <c:yMode val="edge"/>
          <c:x val="0.74505494505494507"/>
          <c:y val="1.7730496453900709E-3"/>
          <c:w val="0.24945054945054945"/>
          <c:h val="0.93262411347517804"/>
        </c:manualLayout>
      </c:layout>
      <c:txPr>
        <a:bodyPr/>
        <a:lstStyle/>
        <a:p>
          <a:pPr>
            <a:defRPr sz="1798" kern="1000" baseline="0"/>
          </a:pPr>
          <a:endParaRPr lang="ru-RU"/>
        </a:p>
      </c:txPr>
    </c:legend>
    <c:plotVisOnly val="1"/>
    <c:dispBlanksAs val="gap"/>
  </c:chart>
  <c:spPr>
    <a:gradFill rotWithShape="1">
      <a:gsLst>
        <a:gs pos="0">
          <a:schemeClr val="accent5">
            <a:tint val="50000"/>
            <a:satMod val="300000"/>
          </a:schemeClr>
        </a:gs>
        <a:gs pos="35000">
          <a:schemeClr val="accent5">
            <a:tint val="37000"/>
            <a:satMod val="300000"/>
          </a:schemeClr>
        </a:gs>
        <a:gs pos="100000">
          <a:schemeClr val="accent5">
            <a:tint val="15000"/>
            <a:satMod val="350000"/>
          </a:schemeClr>
        </a:gs>
      </a:gsLst>
      <a:lin ang="16200000" scaled="1"/>
    </a:gradFill>
    <a:ln w="9519" cap="flat" cmpd="sng" algn="ctr">
      <a:solidFill>
        <a:schemeClr val="accent5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 anchor="b"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млн. рублей</a:t>
            </a:r>
          </a:p>
        </c:rich>
      </c:tx>
      <c:layout/>
    </c:title>
    <c:view3D>
      <c:depthPercent val="100"/>
      <c:perspective val="30"/>
    </c:view3D>
    <c:plotArea>
      <c:layout>
        <c:manualLayout>
          <c:layoutTarget val="inner"/>
          <c:xMode val="edge"/>
          <c:yMode val="edge"/>
          <c:x val="6.6436521823661915E-2"/>
          <c:y val="1.7123869549972207E-2"/>
          <c:w val="0.64613675026732753"/>
          <c:h val="0.84503872435545768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spPr>
              <a:solidFill>
                <a:srgbClr val="00B0F0"/>
              </a:solidFill>
            </c:spPr>
          </c:dPt>
          <c:dPt>
            <c:idx val="1"/>
            <c:spPr>
              <a:solidFill>
                <a:srgbClr val="18F662"/>
              </a:solidFill>
            </c:spPr>
          </c:dPt>
          <c:dPt>
            <c:idx val="2"/>
            <c:spPr>
              <a:solidFill>
                <a:srgbClr val="C00000"/>
              </a:solidFill>
            </c:spPr>
          </c:dPt>
          <c:dPt>
            <c:idx val="3"/>
            <c:spPr>
              <a:solidFill>
                <a:srgbClr val="FF00FF"/>
              </a:solidFill>
            </c:spPr>
          </c:dPt>
          <c:dPt>
            <c:idx val="4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5"/>
            <c:spPr>
              <a:solidFill>
                <a:srgbClr val="7030A0"/>
              </a:solidFill>
            </c:spPr>
          </c:dPt>
          <c:dLbls>
            <c:dLbl>
              <c:idx val="0"/>
              <c:layout>
                <c:manualLayout>
                  <c:x val="0"/>
                  <c:y val="-3.3816425120772944E-2"/>
                </c:manualLayout>
              </c:layout>
              <c:tx>
                <c:rich>
                  <a:bodyPr/>
                  <a:lstStyle/>
                  <a:p>
                    <a:r>
                      <a:rPr lang="ru-RU" sz="1998" dirty="0" smtClean="0"/>
                      <a:t>382,1                       </a:t>
                    </a:r>
                    <a:r>
                      <a:rPr lang="ru-RU" sz="1598" dirty="0" smtClean="0"/>
                      <a:t>(72,3%)</a:t>
                    </a:r>
                    <a:endParaRPr lang="en-US" sz="1600" dirty="0"/>
                  </a:p>
                </c:rich>
              </c:tx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1998" dirty="0" smtClean="0"/>
                      <a:t>51,0</a:t>
                    </a:r>
                    <a:r>
                      <a:rPr lang="ru-RU" dirty="0" smtClean="0"/>
                      <a:t>                      </a:t>
                    </a:r>
                    <a:r>
                      <a:rPr lang="ru-RU" sz="1598" dirty="0" smtClean="0"/>
                      <a:t>(9,6%)</a:t>
                    </a:r>
                    <a:endParaRPr lang="en-US" sz="1600" dirty="0"/>
                  </a:p>
                </c:rich>
              </c:tx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z="1998" dirty="0" smtClean="0"/>
                      <a:t>20,7 </a:t>
                    </a:r>
                    <a:r>
                      <a:rPr lang="ru-RU" dirty="0" smtClean="0"/>
                      <a:t>                           </a:t>
                    </a:r>
                    <a:r>
                      <a:rPr lang="ru-RU" sz="1598" dirty="0" smtClean="0"/>
                      <a:t>(3,9%)</a:t>
                    </a:r>
                    <a:endParaRPr lang="en-US" sz="1600" dirty="0"/>
                  </a:p>
                </c:rich>
              </c:tx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998" dirty="0" smtClean="0"/>
                      <a:t>0,</a:t>
                    </a:r>
                    <a:r>
                      <a:rPr lang="ru-RU" sz="1998" dirty="0" smtClean="0"/>
                      <a:t>1                             </a:t>
                    </a:r>
                    <a:r>
                      <a:rPr lang="ru-RU" sz="1598" dirty="0"/>
                      <a:t>(</a:t>
                    </a:r>
                    <a:r>
                      <a:rPr lang="ru-RU" sz="1598" dirty="0" smtClean="0"/>
                      <a:t>0,01</a:t>
                    </a:r>
                    <a:r>
                      <a:rPr lang="ru-RU" sz="1598" dirty="0"/>
                      <a:t>%)</a:t>
                    </a:r>
                    <a:endParaRPr lang="en-US" sz="1600" dirty="0"/>
                  </a:p>
                </c:rich>
              </c:tx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sz="1998" dirty="0" smtClean="0"/>
                      <a:t>10,9                               </a:t>
                    </a:r>
                    <a:r>
                      <a:rPr lang="ru-RU" sz="1598" dirty="0" smtClean="0"/>
                      <a:t>(2,1%)</a:t>
                    </a:r>
                    <a:endParaRPr lang="en-US" sz="2000" dirty="0"/>
                  </a:p>
                </c:rich>
              </c:tx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sz="1998" dirty="0" smtClean="0"/>
                      <a:t>8,2                                  </a:t>
                    </a:r>
                    <a:r>
                      <a:rPr lang="ru-RU" sz="1598" dirty="0" smtClean="0"/>
                      <a:t>(1,6%)</a:t>
                    </a:r>
                    <a:endParaRPr lang="en-US" sz="2000" dirty="0"/>
                  </a:p>
                </c:rich>
              </c:tx>
            </c:dLbl>
            <c:txPr>
              <a:bodyPr/>
              <a:lstStyle/>
              <a:p>
                <a:pPr>
                  <a:defRPr sz="2397"/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6"/>
                <c:pt idx="0">
                  <c:v>МП Образование</c:v>
                </c:pt>
                <c:pt idx="1">
                  <c:v>МП Культура</c:v>
                </c:pt>
                <c:pt idx="2">
                  <c:v>МП ЖКХ</c:v>
                </c:pt>
                <c:pt idx="3">
                  <c:v>МП Экономика</c:v>
                </c:pt>
                <c:pt idx="4">
                  <c:v>МП Управление финансами</c:v>
                </c:pt>
                <c:pt idx="5">
                  <c:v>МП Развитие терр. поселений</c:v>
                </c:pt>
              </c:strCache>
            </c:strRef>
          </c:cat>
          <c:val>
            <c:numRef>
              <c:f>Лист1!$B$2:$B$7</c:f>
              <c:numCache>
                <c:formatCode>0.0</c:formatCode>
                <c:ptCount val="6"/>
                <c:pt idx="0">
                  <c:v>382.1</c:v>
                </c:pt>
                <c:pt idx="1">
                  <c:v>50.3</c:v>
                </c:pt>
                <c:pt idx="2">
                  <c:v>22</c:v>
                </c:pt>
                <c:pt idx="3">
                  <c:v>0.1</c:v>
                </c:pt>
                <c:pt idx="4">
                  <c:v>10.9</c:v>
                </c:pt>
                <c:pt idx="5">
                  <c:v>8.2000000000000011</c:v>
                </c:pt>
              </c:numCache>
            </c:numRef>
          </c:val>
        </c:ser>
        <c:shape val="box"/>
        <c:axId val="103253888"/>
        <c:axId val="103255424"/>
        <c:axId val="103059456"/>
      </c:bar3DChart>
      <c:catAx>
        <c:axId val="103253888"/>
        <c:scaling>
          <c:orientation val="minMax"/>
        </c:scaling>
        <c:axPos val="b"/>
        <c:numFmt formatCode="General" sourceLinked="1"/>
        <c:tickLblPos val="nextTo"/>
        <c:spPr>
          <a:ln w="9514"/>
        </c:spPr>
        <c:txPr>
          <a:bodyPr rot="-5400000" vert="horz" anchor="ctr" anchorCtr="1"/>
          <a:lstStyle/>
          <a:p>
            <a:pPr>
              <a:defRPr sz="1998" b="1" kern="1200" spc="0" baseline="0"/>
            </a:pPr>
            <a:endParaRPr lang="ru-RU"/>
          </a:p>
        </c:txPr>
        <c:crossAx val="103255424"/>
        <c:crosses val="autoZero"/>
        <c:auto val="1"/>
        <c:lblAlgn val="ctr"/>
        <c:lblOffset val="100"/>
      </c:catAx>
      <c:valAx>
        <c:axId val="103255424"/>
        <c:scaling>
          <c:orientation val="minMax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sz="1398"/>
            </a:pPr>
            <a:endParaRPr lang="ru-RU"/>
          </a:p>
        </c:txPr>
        <c:crossAx val="103253888"/>
        <c:crosses val="autoZero"/>
        <c:crossBetween val="between"/>
      </c:valAx>
      <c:serAx>
        <c:axId val="103059456"/>
        <c:scaling>
          <c:orientation val="minMax"/>
        </c:scaling>
        <c:delete val="1"/>
        <c:axPos val="b"/>
        <c:tickLblPos val="nextTo"/>
        <c:crossAx val="103255424"/>
        <c:crosses val="autoZero"/>
      </c:serAx>
      <c:spPr>
        <a:noFill/>
        <a:ln w="25382">
          <a:noFill/>
        </a:ln>
      </c:spPr>
    </c:plotArea>
    <c:legend>
      <c:legendPos val="r"/>
      <c:layout>
        <c:manualLayout>
          <c:xMode val="edge"/>
          <c:yMode val="edge"/>
          <c:x val="0.74804905239687958"/>
          <c:y val="1.8832391713747652E-3"/>
          <c:w val="0.25083612040133757"/>
          <c:h val="0.97363465160075369"/>
        </c:manualLayout>
      </c:layout>
      <c:txPr>
        <a:bodyPr/>
        <a:lstStyle/>
        <a:p>
          <a:pPr>
            <a:defRPr sz="1798" kern="1000" baseline="0"/>
          </a:pPr>
          <a:endParaRPr lang="ru-RU"/>
        </a:p>
      </c:txPr>
    </c:legend>
    <c:plotVisOnly val="1"/>
    <c:dispBlanksAs val="gap"/>
  </c:chart>
  <c:spPr>
    <a:gradFill rotWithShape="1">
      <a:gsLst>
        <a:gs pos="0">
          <a:schemeClr val="accent5">
            <a:tint val="50000"/>
            <a:satMod val="300000"/>
          </a:schemeClr>
        </a:gs>
        <a:gs pos="35000">
          <a:schemeClr val="accent5">
            <a:tint val="37000"/>
            <a:satMod val="300000"/>
          </a:schemeClr>
        </a:gs>
        <a:gs pos="100000">
          <a:schemeClr val="accent5">
            <a:tint val="15000"/>
            <a:satMod val="350000"/>
          </a:schemeClr>
        </a:gs>
      </a:gsLst>
      <a:lin ang="16200000" scaled="1"/>
    </a:gradFill>
    <a:ln w="9514" cap="flat" cmpd="sng" algn="ctr">
      <a:solidFill>
        <a:schemeClr val="accent5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 anchor="b"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 рублей</c:v>
                </c:pt>
              </c:strCache>
            </c:strRef>
          </c:tx>
          <c:dLbls>
            <c:dLbl>
              <c:idx val="0"/>
              <c:layout>
                <c:manualLayout>
                  <c:x val="-5.3669558666277623E-2"/>
                  <c:y val="0.23526551145027041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Val val="1"/>
            </c:dLbl>
            <c:dLbl>
              <c:idx val="1"/>
              <c:layout>
                <c:manualLayout>
                  <c:x val="2.3059443958394089E-2"/>
                  <c:y val="0.19894064533890371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Val val="1"/>
            </c:dLbl>
            <c:dLbl>
              <c:idx val="2"/>
              <c:layout>
                <c:manualLayout>
                  <c:x val="-0.16800573539418684"/>
                  <c:y val="-7.1800189263588762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Val val="1"/>
            </c:dLbl>
            <c:dLbl>
              <c:idx val="7"/>
              <c:layout>
                <c:manualLayout>
                  <c:x val="9.2932281034314793E-2"/>
                  <c:y val="3.6770075230398492E-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Val val="1"/>
            </c:dLbl>
            <c:showVal val="1"/>
            <c:showLeaderLines val="1"/>
          </c:dLbls>
          <c:cat>
            <c:strRef>
              <c:f>Лист1!$A$2:$A$10</c:f>
              <c:strCache>
                <c:ptCount val="9"/>
                <c:pt idx="0">
                  <c:v>Разница в тарифах на тепловую энергию</c:v>
                </c:pt>
                <c:pt idx="1">
                  <c:v>Аппарат администрации района</c:v>
                </c:pt>
                <c:pt idx="2">
                  <c:v>Собрание депутатов</c:v>
                </c:pt>
                <c:pt idx="3">
                  <c:v>ЗАГС</c:v>
                </c:pt>
                <c:pt idx="4">
                  <c:v>Отлов и содержание безнадзорных животных</c:v>
                </c:pt>
                <c:pt idx="5">
                  <c:v>КДН</c:v>
                </c:pt>
                <c:pt idx="6">
                  <c:v>Взносы на капитальный ремонт общего имущества</c:v>
                </c:pt>
                <c:pt idx="7">
                  <c:v>Административная комиссия</c:v>
                </c:pt>
                <c:pt idx="8">
                  <c:v>Перепись населения 2020г.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30.2</c:v>
                </c:pt>
                <c:pt idx="1">
                  <c:v>21.3</c:v>
                </c:pt>
                <c:pt idx="2">
                  <c:v>1.6</c:v>
                </c:pt>
                <c:pt idx="3">
                  <c:v>1.1000000000000001</c:v>
                </c:pt>
                <c:pt idx="4">
                  <c:v>0.2</c:v>
                </c:pt>
                <c:pt idx="5">
                  <c:v>0.4</c:v>
                </c:pt>
                <c:pt idx="6">
                  <c:v>1.9000000000000006E-2</c:v>
                </c:pt>
                <c:pt idx="7">
                  <c:v>3.0000000000000009E-3</c:v>
                </c:pt>
                <c:pt idx="8">
                  <c:v>0.3000000000000001</c:v>
                </c:pt>
              </c:numCache>
            </c:numRef>
          </c:val>
        </c:ser>
      </c:pie3DChart>
      <c:spPr>
        <a:noFill/>
        <a:ln w="25168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387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387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387"/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387"/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387"/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387"/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387"/>
            </a:pPr>
            <a:endParaRPr lang="ru-RU"/>
          </a:p>
        </c:txPr>
      </c:legendEntry>
      <c:legendEntry>
        <c:idx val="7"/>
        <c:txPr>
          <a:bodyPr/>
          <a:lstStyle/>
          <a:p>
            <a:pPr>
              <a:defRPr sz="1387"/>
            </a:pPr>
            <a:endParaRPr lang="ru-RU"/>
          </a:p>
        </c:txPr>
      </c:legendEntry>
      <c:legendEntry>
        <c:idx val="8"/>
        <c:txPr>
          <a:bodyPr/>
          <a:lstStyle/>
          <a:p>
            <a:pPr>
              <a:defRPr sz="1387"/>
            </a:pPr>
            <a:endParaRPr lang="ru-RU"/>
          </a:p>
        </c:txPr>
      </c:legendEntry>
      <c:layout>
        <c:manualLayout>
          <c:xMode val="edge"/>
          <c:yMode val="edge"/>
          <c:x val="0.64699465011660307"/>
          <c:y val="8.4182269808234216E-3"/>
          <c:w val="0.35300534988339705"/>
          <c:h val="0.98316377800933596"/>
        </c:manualLayout>
      </c:layout>
    </c:legend>
    <c:plotVisOnly val="1"/>
    <c:dispBlanksAs val="zero"/>
  </c:chart>
  <c:txPr>
    <a:bodyPr/>
    <a:lstStyle/>
    <a:p>
      <a:pPr>
        <a:defRPr sz="1784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909" b="1" i="0" u="none" strike="noStrike" baseline="0">
                <a:solidFill>
                  <a:srgbClr val="000000"/>
                </a:solidFill>
                <a:latin typeface="Times New Roman" pitchFamily="18" charset="0"/>
                <a:ea typeface="Arial"/>
                <a:cs typeface="Times New Roman" pitchFamily="18" charset="0"/>
              </a:defRPr>
            </a:pPr>
            <a:r>
              <a:rPr lang="ru-RU" sz="1909" b="1">
                <a:latin typeface="Times New Roman" pitchFamily="18" charset="0"/>
                <a:cs typeface="Times New Roman" pitchFamily="18" charset="0"/>
              </a:rPr>
              <a:t>Доля в общем 
объеме доходов, 
млн.руб. </a:t>
            </a:r>
          </a:p>
        </c:rich>
      </c:tx>
      <c:layout>
        <c:manualLayout>
          <c:xMode val="edge"/>
          <c:yMode val="edge"/>
          <c:x val="0.39977238183503283"/>
          <c:y val="1.3089523809523817E-2"/>
        </c:manualLayout>
      </c:layout>
      <c:spPr>
        <a:noFill/>
        <a:ln w="36186">
          <a:noFill/>
        </a:ln>
      </c:spPr>
    </c:title>
    <c:plotArea>
      <c:layout>
        <c:manualLayout>
          <c:layoutTarget val="inner"/>
          <c:xMode val="edge"/>
          <c:yMode val="edge"/>
          <c:x val="0.35542857142857176"/>
          <c:y val="0.20596205962059624"/>
          <c:w val="0.29485714285714287"/>
          <c:h val="0.6991869918699182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 в общей сумме налоговых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90500" h="38100" prst="angle"/>
            </a:sp3d>
          </c:spPr>
          <c:explosion val="17"/>
          <c:dPt>
            <c:idx val="0"/>
            <c:spPr>
              <a:solidFill>
                <a:srgbClr val="9900FF"/>
              </a:solidFill>
              <a:scene3d>
                <a:camera prst="orthographicFront"/>
                <a:lightRig rig="threePt" dir="t"/>
              </a:scene3d>
              <a:sp3d>
                <a:bevelT w="190500" h="38100" prst="angle"/>
              </a:sp3d>
            </c:spPr>
          </c:dPt>
          <c:dPt>
            <c:idx val="1"/>
            <c:spPr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>
                <a:bevelT w="190500" h="38100" prst="angle"/>
              </a:sp3d>
            </c:spPr>
          </c:dPt>
          <c:dPt>
            <c:idx val="2"/>
            <c:spPr>
              <a:solidFill>
                <a:schemeClr val="tx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 w="190500" h="38100" prst="angle"/>
              </a:sp3d>
            </c:spPr>
          </c:dPt>
          <c:dLbls>
            <c:dLbl>
              <c:idx val="0"/>
              <c:layout>
                <c:manualLayout>
                  <c:x val="-1.1056568967921735E-2"/>
                  <c:y val="-8.4881531362411014E-2"/>
                </c:manualLayout>
              </c:layout>
              <c:tx>
                <c:rich>
                  <a:bodyPr/>
                  <a:lstStyle/>
                  <a:p>
                    <a:r>
                      <a:rPr lang="ru-RU" sz="1697" b="1" dirty="0">
                        <a:latin typeface="Times New Roman" pitchFamily="18" charset="0"/>
                        <a:cs typeface="Times New Roman" pitchFamily="18" charset="0"/>
                      </a:rPr>
                      <a:t>налоговые; 29,4</a:t>
                    </a:r>
                    <a:r>
                      <a:rPr lang="ru-RU" sz="1697" b="1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</a:p>
                  <a:p>
                    <a:r>
                      <a:rPr lang="ru-RU" sz="1697" b="1" dirty="0">
                        <a:latin typeface="Times New Roman" pitchFamily="18" charset="0"/>
                        <a:cs typeface="Times New Roman" pitchFamily="18" charset="0"/>
                      </a:rPr>
                      <a:t>155,3</a:t>
                    </a:r>
                  </a:p>
                </c:rich>
              </c:tx>
              <c:dLblPos val="bestFit"/>
            </c:dLbl>
            <c:dLbl>
              <c:idx val="1"/>
              <c:layout>
                <c:manualLayout>
                  <c:x val="5.4042161736020805E-2"/>
                  <c:y val="5.411070282881314E-2"/>
                </c:manualLayout>
              </c:layout>
              <c:tx>
                <c:rich>
                  <a:bodyPr/>
                  <a:lstStyle/>
                  <a:p>
                    <a:r>
                      <a:rPr lang="ru-RU" sz="1697" b="1" dirty="0">
                        <a:latin typeface="Times New Roman" pitchFamily="18" charset="0"/>
                        <a:cs typeface="Times New Roman" pitchFamily="18" charset="0"/>
                      </a:rPr>
                      <a:t>неналоговые; 0,4%</a:t>
                    </a:r>
                    <a:endParaRPr lang="ru-RU" sz="1600" b="1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r>
                      <a:rPr lang="ru-RU" sz="1697" b="1" dirty="0" smtClean="0">
                        <a:latin typeface="Times New Roman" pitchFamily="18" charset="0"/>
                        <a:cs typeface="Times New Roman" pitchFamily="18" charset="0"/>
                      </a:rPr>
                      <a:t>2,1</a:t>
                    </a:r>
                    <a:endParaRPr lang="ru-RU" sz="16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</c:dLbl>
            <c:dLbl>
              <c:idx val="2"/>
              <c:layout>
                <c:manualLayout>
                  <c:x val="-4.6864983651489021E-2"/>
                  <c:y val="-0.18437999882454301"/>
                </c:manualLayout>
              </c:layout>
              <c:tx>
                <c:rich>
                  <a:bodyPr/>
                  <a:lstStyle/>
                  <a:p>
                    <a:r>
                      <a:rPr lang="ru-RU" sz="1697" b="1" dirty="0">
                        <a:latin typeface="Times New Roman" pitchFamily="18" charset="0"/>
                        <a:cs typeface="Times New Roman" pitchFamily="18" charset="0"/>
                      </a:rPr>
                      <a:t>безвозмездные; 70,2%</a:t>
                    </a:r>
                    <a:endParaRPr lang="en-US" sz="1600" b="1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r>
                      <a:rPr lang="ru-RU" sz="1697" b="1" dirty="0" smtClean="0">
                        <a:latin typeface="Times New Roman" pitchFamily="18" charset="0"/>
                        <a:cs typeface="Times New Roman" pitchFamily="18" charset="0"/>
                      </a:rPr>
                      <a:t>370,7</a:t>
                    </a:r>
                    <a:endParaRPr lang="ru-RU" sz="16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</c:dLbl>
            <c:spPr>
              <a:noFill/>
              <a:ln w="36186">
                <a:noFill/>
              </a:ln>
            </c:spPr>
            <c:txPr>
              <a:bodyPr/>
              <a:lstStyle/>
              <a:p>
                <a:pPr>
                  <a:defRPr sz="1697" b="1" i="0" u="none" strike="noStrike" baseline="0">
                    <a:solidFill>
                      <a:srgbClr val="000000"/>
                    </a:solidFill>
                    <a:latin typeface="Times New Roman" pitchFamily="18" charset="0"/>
                    <a:ea typeface="Arial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CatName val="1"/>
          </c:dLbls>
          <c:cat>
            <c:strRef>
              <c:f>Лист1!$A$2:$A$4</c:f>
              <c:strCache>
                <c:ptCount val="3"/>
                <c:pt idx="0">
                  <c:v>налоговые</c:v>
                </c:pt>
                <c:pt idx="1">
                  <c:v>неналоговые</c:v>
                </c:pt>
                <c:pt idx="2">
                  <c:v>безвозмездные</c:v>
                </c:pt>
              </c:strCache>
            </c:strRef>
          </c:cat>
          <c:val>
            <c:numRef>
              <c:f>Лист1!$B$2:$B$4</c:f>
              <c:numCache>
                <c:formatCode>0.00%</c:formatCode>
                <c:ptCount val="3"/>
                <c:pt idx="0">
                  <c:v>0.30600000000000022</c:v>
                </c:pt>
                <c:pt idx="1">
                  <c:v>9.0000000000000028E-3</c:v>
                </c:pt>
                <c:pt idx="2">
                  <c:v>0.68500000000000005</c:v>
                </c:pt>
              </c:numCache>
            </c:numRef>
          </c:val>
        </c:ser>
        <c:firstSliceAng val="0"/>
      </c:pieChart>
      <c:spPr>
        <a:noFill/>
        <a:ln w="26932">
          <a:noFill/>
        </a:ln>
      </c:spPr>
    </c:plotArea>
    <c:plotVisOnly val="1"/>
    <c:dispBlanksAs val="zero"/>
  </c:chart>
  <c:spPr>
    <a:solidFill>
      <a:srgbClr val="CCFFCC"/>
    </a:solidFill>
    <a:ln>
      <a:noFill/>
    </a:ln>
  </c:spPr>
  <c:txPr>
    <a:bodyPr/>
    <a:lstStyle/>
    <a:p>
      <a:pPr>
        <a:defRPr sz="2564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млн.рублей</a:t>
            </a:r>
            <a:endParaRPr lang="ru-RU" dirty="0"/>
          </a:p>
        </c:rich>
      </c:tx>
      <c:layout/>
    </c:title>
    <c:plotArea>
      <c:layout>
        <c:manualLayout>
          <c:layoutTarget val="inner"/>
          <c:xMode val="edge"/>
          <c:yMode val="edge"/>
          <c:x val="8.8204038257173267E-2"/>
          <c:y val="0.12994350282485875"/>
          <c:w val="0.46439957492029782"/>
          <c:h val="0.82297551789078016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тыс.рублей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dPt>
            <c:idx val="0"/>
            <c:spPr>
              <a:solidFill>
                <a:srgbClr val="FFFF00"/>
              </a:solidFill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Pt>
            <c:idx val="1"/>
            <c:spPr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Pt>
            <c:idx val="2"/>
            <c:spPr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Pt>
            <c:idx val="3"/>
            <c:spPr>
              <a:solidFill>
                <a:srgbClr val="7030A0"/>
              </a:solidFill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Pt>
            <c:idx val="4"/>
            <c:spPr>
              <a:solidFill>
                <a:srgbClr val="00B0F0"/>
              </a:solidFill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Lbls>
            <c:dLbl>
              <c:idx val="0"/>
              <c:layout>
                <c:manualLayout>
                  <c:x val="0.22433817994972852"/>
                  <c:y val="4.5645456480101945E-2"/>
                </c:manualLayout>
              </c:layout>
              <c:tx>
                <c:rich>
                  <a:bodyPr/>
                  <a:lstStyle/>
                  <a:p>
                    <a:pPr>
                      <a:defRPr sz="1390" b="1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395" b="1" dirty="0" smtClean="0"/>
                      <a:t>155,3</a:t>
                    </a:r>
                  </a:p>
                  <a:p>
                    <a:pPr>
                      <a:defRPr sz="1390" b="1">
                        <a:latin typeface="Times New Roman" pitchFamily="18" charset="0"/>
                        <a:cs typeface="Times New Roman" pitchFamily="18" charset="0"/>
                      </a:defRPr>
                    </a:pPr>
                    <a:endParaRPr lang="en-US" dirty="0"/>
                  </a:p>
                </c:rich>
              </c:tx>
              <c:spPr/>
            </c:dLbl>
            <c:dLbl>
              <c:idx val="1"/>
              <c:layout>
                <c:manualLayout>
                  <c:x val="-0.16225727339638121"/>
                  <c:y val="-0.17297297297297295"/>
                </c:manualLayout>
              </c:layout>
              <c:tx>
                <c:rich>
                  <a:bodyPr/>
                  <a:lstStyle/>
                  <a:p>
                    <a:pPr>
                      <a:defRPr sz="1395" b="1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dirty="0" smtClean="0"/>
                      <a:t>1,4</a:t>
                    </a:r>
                    <a:endParaRPr lang="en-US" dirty="0"/>
                  </a:p>
                </c:rich>
              </c:tx>
              <c:spPr/>
              <c:showVal val="1"/>
            </c:dLbl>
            <c:dLbl>
              <c:idx val="2"/>
              <c:delete val="1"/>
            </c:dLbl>
            <c:dLbl>
              <c:idx val="3"/>
              <c:layout>
                <c:manualLayout>
                  <c:x val="-4.2327709036370502E-2"/>
                  <c:y val="-0.19699699699699944"/>
                </c:manualLayout>
              </c:layout>
              <c:tx>
                <c:rich>
                  <a:bodyPr/>
                  <a:lstStyle/>
                  <a:p>
                    <a:pPr>
                      <a:defRPr sz="1395" b="1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dirty="0" smtClean="0"/>
                      <a:t>1,9</a:t>
                    </a:r>
                    <a:endParaRPr lang="en-US" dirty="0"/>
                  </a:p>
                </c:rich>
              </c:tx>
              <c:spPr/>
              <c:showVal val="1"/>
            </c:dLbl>
            <c:dLbl>
              <c:idx val="4"/>
              <c:delete val="1"/>
            </c:dLbl>
            <c:dLbl>
              <c:idx val="5"/>
              <c:layout>
                <c:manualLayout>
                  <c:x val="1.2698634892860617E-2"/>
                  <c:y val="-0.19459440542905121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6,5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395" b="1"/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6"/>
                <c:pt idx="0">
                  <c:v>налог на доходы физических лиц  98,6%</c:v>
                </c:pt>
                <c:pt idx="1">
                  <c:v>единый налог на совокупный доход 3,1%</c:v>
                </c:pt>
                <c:pt idx="2">
                  <c:v>доходы от использования муниципальной собственности 0,9%</c:v>
                </c:pt>
                <c:pt idx="3">
                  <c:v>прочие налоговые и неналоговые доходы 1,2%</c:v>
                </c:pt>
                <c:pt idx="4">
                  <c:v>доход от продажи материальных и нематериальных активов 0,02%</c:v>
                </c:pt>
                <c:pt idx="5">
                  <c:v>Налоги на товары (работы, услуги) 4,2%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155288.1</c:v>
                </c:pt>
                <c:pt idx="1">
                  <c:v>4950.6000000000004</c:v>
                </c:pt>
                <c:pt idx="2">
                  <c:v>1423.9</c:v>
                </c:pt>
                <c:pt idx="3">
                  <c:v>1866.6</c:v>
                </c:pt>
                <c:pt idx="4">
                  <c:v>40</c:v>
                </c:pt>
                <c:pt idx="5">
                  <c:v>6550.6</c:v>
                </c:pt>
              </c:numCache>
            </c:numRef>
          </c:val>
        </c:ser>
        <c:firstSliceAng val="0"/>
        <c:holeSize val="50"/>
      </c:doughnutChart>
      <c:spPr>
        <a:noFill/>
        <a:ln w="25390">
          <a:noFill/>
        </a:ln>
      </c:spPr>
    </c:plotArea>
    <c:legend>
      <c:legendPos val="r"/>
      <c:layout>
        <c:manualLayout>
          <c:xMode val="edge"/>
          <c:yMode val="edge"/>
          <c:x val="0.65002374703162102"/>
          <c:y val="0.16098139083965859"/>
          <c:w val="0.33534752600369488"/>
          <c:h val="0.57238845144356965"/>
        </c:manualLayout>
      </c:layout>
      <c:txPr>
        <a:bodyPr/>
        <a:lstStyle/>
        <a:p>
          <a:pPr>
            <a:defRPr sz="1395"/>
          </a:pPr>
          <a:endParaRPr lang="ru-RU"/>
        </a:p>
      </c:txPr>
    </c:legend>
    <c:plotVisOnly val="1"/>
    <c:dispBlanksAs val="zero"/>
  </c:chart>
  <c:txPr>
    <a:bodyPr/>
    <a:lstStyle/>
    <a:p>
      <a:pPr>
        <a:defRPr sz="1795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6029230023343671"/>
          <c:y val="1.2993829118354143E-2"/>
          <c:w val="0.61849032759793909"/>
          <c:h val="0.82974164835196462"/>
        </c:manualLayout>
      </c:layout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2023 год</c:v>
                </c:pt>
              </c:strCache>
            </c:strRef>
          </c:tx>
          <c:spPr>
            <a:solidFill>
              <a:srgbClr val="32EE7A"/>
            </a:solidFill>
            <a:ln w="9525" cap="flat" cmpd="sng" algn="ctr">
              <a:solidFill>
                <a:schemeClr val="accent3">
                  <a:satMod val="120000"/>
                </a:schemeClr>
              </a:solidFill>
              <a:prstDash val="solid"/>
            </a:ln>
            <a:effectLst>
              <a:outerShdw blurRad="50800" dist="38100" dir="14700000" algn="t" rotWithShape="0">
                <a:srgbClr val="000000">
                  <a:alpha val="60000"/>
                </a:srgbClr>
              </a:outerShdw>
            </a:effectLst>
          </c:spPr>
          <c:dLbls>
            <c:dLbl>
              <c:idx val="0"/>
              <c:layout>
                <c:manualLayout>
                  <c:x val="2.8218597700117629E-2"/>
                  <c:y val="-2.1947629154884952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10,4</a:t>
                    </a:r>
                    <a:r>
                      <a:rPr lang="en-US" dirty="0" smtClean="0"/>
                      <a:t>   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2.9629527585124073E-2"/>
                  <c:y val="4.3893530149994534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 </a:t>
                    </a:r>
                    <a:r>
                      <a:rPr lang="ru-RU" dirty="0" smtClean="0"/>
                      <a:t>30,3</a:t>
                    </a:r>
                    <a:r>
                      <a:rPr lang="en-US" dirty="0" smtClean="0"/>
                      <a:t>   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2.6807667815112245E-2"/>
                  <c:y val="2.1947629154884952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 </a:t>
                    </a:r>
                    <a:r>
                      <a:rPr lang="ru-RU" dirty="0" smtClean="0"/>
                      <a:t>204,2</a:t>
                    </a:r>
                    <a:r>
                      <a:rPr lang="en-US" dirty="0" smtClean="0"/>
                      <a:t>   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0,0</a:t>
                    </a:r>
                    <a:r>
                      <a:rPr lang="ru-RU" dirty="0" smtClean="0"/>
                      <a:t>2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b="1" i="1" u="none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межбюджетные трансферты</c:v>
                </c:pt>
              </c:strCache>
            </c:strRef>
          </c:cat>
          <c:val>
            <c:numRef>
              <c:f>Лист1!$B$2:$B$5</c:f>
              <c:numCache>
                <c:formatCode>_-* #,##0.00_р_._-;\-* #,##0.00_р_._-;_-* "-"??_р_._-;_-@_-</c:formatCode>
                <c:ptCount val="4"/>
                <c:pt idx="0">
                  <c:v>10419.200000000004</c:v>
                </c:pt>
                <c:pt idx="1">
                  <c:v>16338.6</c:v>
                </c:pt>
                <c:pt idx="2">
                  <c:v>195142.5</c:v>
                </c:pt>
                <c:pt idx="3" formatCode="General">
                  <c:v>2.0000000000000011E-2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 год</c:v>
                </c:pt>
              </c:strCache>
            </c:strRef>
          </c:tx>
          <c:spPr>
            <a:gradFill flip="none" rotWithShape="1">
              <a:gsLst>
                <a:gs pos="0">
                  <a:srgbClr val="8064A2">
                    <a:lumMod val="60000"/>
                    <a:lumOff val="40000"/>
                    <a:tint val="66000"/>
                    <a:satMod val="160000"/>
                  </a:srgbClr>
                </a:gs>
                <a:gs pos="50000">
                  <a:srgbClr val="8064A2">
                    <a:lumMod val="60000"/>
                    <a:lumOff val="40000"/>
                    <a:tint val="44500"/>
                    <a:satMod val="160000"/>
                  </a:srgbClr>
                </a:gs>
                <a:gs pos="100000">
                  <a:srgbClr val="8064A2">
                    <a:lumMod val="60000"/>
                    <a:lumOff val="40000"/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 w="9525" cap="flat" cmpd="sng" algn="ctr">
              <a:solidFill>
                <a:schemeClr val="accent6">
                  <a:satMod val="120000"/>
                </a:schemeClr>
              </a:solidFill>
              <a:prstDash val="solid"/>
            </a:ln>
            <a:effectLst>
              <a:outerShdw blurRad="50800" dist="38100" dir="14700000" algn="t" rotWithShape="0">
                <a:srgbClr val="000000">
                  <a:alpha val="60000"/>
                </a:srgbClr>
              </a:outerShdw>
            </a:effectLst>
          </c:spPr>
          <c:dLbls>
            <c:dLbl>
              <c:idx val="0"/>
              <c:layout>
                <c:manualLayout>
                  <c:x val="2.8218597700117629E-2"/>
                  <c:y val="2.1947629154884952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 1</a:t>
                    </a:r>
                    <a:r>
                      <a:rPr lang="ru-RU" dirty="0" smtClean="0"/>
                      <a:t>0,4</a:t>
                    </a:r>
                    <a:r>
                      <a:rPr lang="en-US" dirty="0" smtClean="0"/>
                      <a:t>   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2.9629527585124073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27,4</a:t>
                    </a:r>
                    <a:r>
                      <a:rPr lang="en-US" dirty="0" smtClean="0"/>
                      <a:t>   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1.9753018390082602E-2"/>
                  <c:y val="-2.1947629154884536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144,6</a:t>
                    </a:r>
                    <a:r>
                      <a:rPr lang="en-US" dirty="0" smtClean="0"/>
                      <a:t>  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5.6437195400235304E-3"/>
                  <c:y val="4.3895258309769878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0,0</a:t>
                    </a:r>
                    <a:r>
                      <a:rPr lang="ru-RU" dirty="0" smtClean="0"/>
                      <a:t>2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 algn="just">
                  <a:defRPr b="1" i="1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межбюджетные трансферты</c:v>
                </c:pt>
              </c:strCache>
            </c:strRef>
          </c:cat>
          <c:val>
            <c:numRef>
              <c:f>Лист1!$C$2:$C$5</c:f>
              <c:numCache>
                <c:formatCode>_-* #,##0.00_р_._-;\-* #,##0.00_р_._-;_-* "-"??_р_._-;_-@_-</c:formatCode>
                <c:ptCount val="4"/>
                <c:pt idx="0">
                  <c:v>10419.200000000004</c:v>
                </c:pt>
                <c:pt idx="1">
                  <c:v>68186.100000000006</c:v>
                </c:pt>
                <c:pt idx="2">
                  <c:v>220013.3</c:v>
                </c:pt>
                <c:pt idx="3" formatCode="General">
                  <c:v>2.0000000000000011E-2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2021 год</c:v>
                </c:pt>
              </c:strCache>
            </c:strRef>
          </c:tx>
          <c:spPr>
            <a:gradFill flip="none" rotWithShape="1">
              <a:gsLst>
                <a:gs pos="0">
                  <a:srgbClr val="FF0066">
                    <a:tint val="66000"/>
                    <a:satMod val="160000"/>
                  </a:srgbClr>
                </a:gs>
                <a:gs pos="50000">
                  <a:srgbClr val="FF0066">
                    <a:tint val="44500"/>
                    <a:satMod val="160000"/>
                  </a:srgbClr>
                </a:gs>
                <a:gs pos="100000">
                  <a:srgbClr val="FF0066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</c:spPr>
          <c:dLbls>
            <c:dLbl>
              <c:idx val="0"/>
              <c:layout>
                <c:manualLayout>
                  <c:x val="1.5520228735065058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 </a:t>
                    </a:r>
                    <a:r>
                      <a:rPr lang="ru-RU" dirty="0" smtClean="0"/>
                      <a:t>22,4</a:t>
                    </a:r>
                    <a:r>
                      <a:rPr lang="en-US" dirty="0" smtClean="0"/>
                      <a:t>   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1.4109187753217563E-2"/>
                  <c:y val="-6.7510561648471785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 </a:t>
                    </a:r>
                    <a:r>
                      <a:rPr lang="ru-RU" dirty="0" smtClean="0"/>
                      <a:t>80,7</a:t>
                    </a:r>
                    <a:r>
                      <a:rPr lang="en-US" dirty="0" smtClean="0"/>
                      <a:t>  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1.9753018390082602E-2"/>
                  <c:y val="-8.834698406740376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 </a:t>
                    </a:r>
                    <a:r>
                      <a:rPr lang="ru-RU" dirty="0" smtClean="0"/>
                      <a:t>267,5</a:t>
                    </a:r>
                    <a:r>
                      <a:rPr lang="en-US" dirty="0" smtClean="0"/>
                      <a:t>   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0,0</a:t>
                    </a:r>
                    <a:r>
                      <a:rPr lang="ru-RU" dirty="0" smtClean="0"/>
                      <a:t>2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b="1" i="1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межбюджетные трансферты</c:v>
                </c:pt>
              </c:strCache>
            </c:strRef>
          </c:cat>
          <c:val>
            <c:numRef>
              <c:f>Лист1!$D$2:$D$5</c:f>
              <c:numCache>
                <c:formatCode>_-* #,##0.00_р_._-;\-* #,##0.00_р_._-;_-* "-"??_р_._-;_-@_-</c:formatCode>
                <c:ptCount val="4"/>
                <c:pt idx="0">
                  <c:v>22379.8</c:v>
                </c:pt>
                <c:pt idx="1">
                  <c:v>59948.9</c:v>
                </c:pt>
                <c:pt idx="2">
                  <c:v>261093.3</c:v>
                </c:pt>
                <c:pt idx="3" formatCode="General">
                  <c:v>2.0000000000000011E-2</c:v>
                </c:pt>
              </c:numCache>
            </c:numRef>
          </c:val>
        </c:ser>
        <c:gapWidth val="50"/>
        <c:shape val="cylinder"/>
        <c:axId val="103212928"/>
        <c:axId val="103214464"/>
        <c:axId val="0"/>
      </c:bar3DChart>
      <c:catAx>
        <c:axId val="103212928"/>
        <c:scaling>
          <c:orientation val="minMax"/>
        </c:scaling>
        <c:axPos val="l"/>
        <c:tickLblPos val="nextTo"/>
        <c:txPr>
          <a:bodyPr/>
          <a:lstStyle/>
          <a:p>
            <a:pPr>
              <a:defRPr sz="1200" b="1" i="0"/>
            </a:pPr>
            <a:endParaRPr lang="ru-RU"/>
          </a:p>
        </c:txPr>
        <c:crossAx val="103214464"/>
        <c:crosses val="autoZero"/>
        <c:auto val="1"/>
        <c:lblAlgn val="ctr"/>
        <c:lblOffset val="100"/>
      </c:catAx>
      <c:valAx>
        <c:axId val="103214464"/>
        <c:scaling>
          <c:orientation val="minMax"/>
        </c:scaling>
        <c:delete val="1"/>
        <c:axPos val="b"/>
        <c:numFmt formatCode="_-* #,##0.00_р_._-;\-* #,##0.00_р_._-;_-* &quot;-&quot;??_р_._-;_-@_-" sourceLinked="1"/>
        <c:tickLblPos val="none"/>
        <c:crossAx val="10321292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6714708644090201"/>
          <c:y val="0.81799584033858086"/>
          <c:w val="0.56926354792651057"/>
          <c:h val="6.0916076759327954E-2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7351973364441001"/>
          <c:y val="1.2993784820403706E-2"/>
          <c:w val="0.61849032759793909"/>
          <c:h val="0.82974164835196462"/>
        </c:manualLayout>
      </c:layout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год</c:v>
                </c:pt>
              </c:strCache>
            </c:strRef>
          </c:tx>
          <c:spPr>
            <a:solidFill>
              <a:srgbClr val="70F12F"/>
            </a:solidFill>
            <a:ln w="9525" cap="flat" cmpd="sng" algn="ctr">
              <a:solidFill>
                <a:schemeClr val="accent3">
                  <a:satMod val="120000"/>
                </a:schemeClr>
              </a:solidFill>
              <a:prstDash val="solid"/>
            </a:ln>
            <a:effectLst>
              <a:outerShdw blurRad="50800" dist="38100" dir="14700000" algn="t" rotWithShape="0">
                <a:srgbClr val="000000">
                  <a:alpha val="60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dLbls>
            <c:dLbl>
              <c:idx val="0"/>
              <c:layout>
                <c:manualLayout>
                  <c:x val="2.0061606882473295E-2"/>
                  <c:y val="-4.8903281608933206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5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0.32407407407408906"/>
                  <c:y val="6.550398505292254E-3"/>
                </c:manualLayout>
              </c:layout>
              <c:showVal val="1"/>
            </c:dLbl>
            <c:dLbl>
              <c:idx val="2"/>
              <c:layout>
                <c:manualLayout>
                  <c:x val="-0.10648148148148427"/>
                  <c:y val="-1.0251804656522263E-2"/>
                </c:manualLayout>
              </c:layout>
              <c:showVal val="1"/>
            </c:dLbl>
            <c:dLbl>
              <c:idx val="3"/>
              <c:layout>
                <c:manualLayout>
                  <c:x val="-0.21759259259259342"/>
                  <c:y val="1.198462855534648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4,3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Лист1!$A$2:$A$5</c:f>
              <c:strCache>
                <c:ptCount val="4"/>
                <c:pt idx="0">
                  <c:v>Межбюджетные  трансферты</c:v>
                </c:pt>
                <c:pt idx="3">
                  <c:v>Дотации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 formatCode="0.0">
                  <c:v>1500</c:v>
                </c:pt>
                <c:pt idx="3" formatCode="0.0">
                  <c:v>4349.4000000000005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 год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dLbls>
            <c:dLbl>
              <c:idx val="0"/>
              <c:layout>
                <c:manualLayout>
                  <c:x val="2.4691358024691412E-2"/>
                  <c:y val="-4.6783298288837014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r>
                      <a:rPr lang="ru-RU" dirty="0" smtClean="0"/>
                      <a:t>,5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0.31018518518518734"/>
                  <c:y val="-3.0409143887744003E-2"/>
                </c:manualLayout>
              </c:layout>
              <c:showVal val="1"/>
            </c:dLbl>
            <c:dLbl>
              <c:idx val="2"/>
              <c:layout>
                <c:manualLayout>
                  <c:x val="2.1604938271605222E-2"/>
                  <c:y val="-2.1052484229976399E-2"/>
                </c:manualLayout>
              </c:layout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4,3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Лист1!$A$2:$A$5</c:f>
              <c:strCache>
                <c:ptCount val="4"/>
                <c:pt idx="0">
                  <c:v>Межбюджетные  трансферты</c:v>
                </c:pt>
                <c:pt idx="3">
                  <c:v>Дотации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1500</c:v>
                </c:pt>
                <c:pt idx="3">
                  <c:v>4349.4000000000005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2023 год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dLbls>
            <c:dLbl>
              <c:idx val="0"/>
              <c:layout>
                <c:manualLayout>
                  <c:x val="2.4691358024691412E-2"/>
                  <c:y val="-4.6783298288837014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r>
                      <a:rPr lang="ru-RU" dirty="0" smtClean="0"/>
                      <a:t>,5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0.24845679012345792"/>
                  <c:y val="-2.8069978973301841E-2"/>
                </c:manualLayout>
              </c:layout>
              <c:showVal val="1"/>
            </c:dLbl>
            <c:dLbl>
              <c:idx val="2"/>
              <c:layout>
                <c:manualLayout>
                  <c:x val="3.2407407407407815E-2"/>
                  <c:y val="-2.3391649144418199E-3"/>
                </c:manualLayout>
              </c:layout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4,3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Лист1!$A$2:$A$5</c:f>
              <c:strCache>
                <c:ptCount val="4"/>
                <c:pt idx="0">
                  <c:v>Межбюджетные  трансферты</c:v>
                </c:pt>
                <c:pt idx="3">
                  <c:v>Дотации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1500</c:v>
                </c:pt>
                <c:pt idx="3">
                  <c:v>4349.4000000000005</c:v>
                </c:pt>
              </c:numCache>
            </c:numRef>
          </c:val>
        </c:ser>
        <c:gapWidth val="50"/>
        <c:shape val="box"/>
        <c:axId val="102107776"/>
        <c:axId val="102130048"/>
        <c:axId val="0"/>
      </c:bar3DChart>
      <c:catAx>
        <c:axId val="102107776"/>
        <c:scaling>
          <c:orientation val="minMax"/>
        </c:scaling>
        <c:axPos val="l"/>
        <c:tickLblPos val="nextTo"/>
        <c:crossAx val="102130048"/>
        <c:crosses val="autoZero"/>
        <c:auto val="1"/>
        <c:lblAlgn val="ctr"/>
        <c:lblOffset val="100"/>
      </c:catAx>
      <c:valAx>
        <c:axId val="102130048"/>
        <c:scaling>
          <c:orientation val="minMax"/>
        </c:scaling>
        <c:delete val="1"/>
        <c:axPos val="b"/>
        <c:numFmt formatCode="0.0" sourceLinked="1"/>
        <c:tickLblPos val="none"/>
        <c:crossAx val="10210777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3967750558957887"/>
          <c:y val="0.81799584033857919"/>
          <c:w val="0.8325106931078059"/>
          <c:h val="6.4923982665867047E-2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40"/>
      <c:rotY val="10"/>
      <c:perspective val="30"/>
    </c:view3D>
    <c:plotArea>
      <c:layout>
        <c:manualLayout>
          <c:layoutTarget val="inner"/>
          <c:xMode val="edge"/>
          <c:yMode val="edge"/>
          <c:x val="0.14504716981132096"/>
          <c:y val="0.11657559198542806"/>
          <c:w val="0.58018867924528306"/>
          <c:h val="0.6739526411657559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66FF66"/>
              </a:solidFill>
            </c:spPr>
          </c:dPt>
          <c:dPt>
            <c:idx val="3"/>
            <c:spPr>
              <a:solidFill>
                <a:srgbClr val="FF99CC"/>
              </a:solidFill>
            </c:spPr>
          </c:dPt>
          <c:dPt>
            <c:idx val="4"/>
            <c:spPr>
              <a:solidFill>
                <a:srgbClr val="66FFFF"/>
              </a:solidFill>
            </c:spPr>
          </c:dPt>
          <c:dPt>
            <c:idx val="6"/>
            <c:spPr>
              <a:solidFill>
                <a:srgbClr val="0033CC"/>
              </a:solidFill>
            </c:spPr>
          </c:dPt>
          <c:dPt>
            <c:idx val="7"/>
            <c:spPr>
              <a:solidFill>
                <a:schemeClr val="accent4">
                  <a:lumMod val="50000"/>
                </a:schemeClr>
              </a:solidFill>
            </c:spPr>
          </c:dPt>
          <c:dPt>
            <c:idx val="8"/>
            <c:spPr>
              <a:solidFill>
                <a:schemeClr val="accent6">
                  <a:lumMod val="50000"/>
                </a:schemeClr>
              </a:solidFill>
            </c:spPr>
          </c:dPt>
          <c:dPt>
            <c:idx val="9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9.4181751682832021E-2"/>
                  <c:y val="-6.4259820282238186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sz="1212" b="1" dirty="0" smtClean="0"/>
                      <a:t>Общегосударственные вопросы</a:t>
                    </a:r>
                  </a:p>
                  <a:p>
                    <a:pPr>
                      <a:defRPr/>
                    </a:pPr>
                    <a:r>
                      <a:rPr lang="ru-RU" sz="1212" b="1" dirty="0" smtClean="0">
                        <a:solidFill>
                          <a:srgbClr val="FF0000"/>
                        </a:solidFill>
                      </a:rPr>
                      <a:t>6,5%</a:t>
                    </a:r>
                    <a:endParaRPr lang="en-US" sz="1200" b="1" dirty="0">
                      <a:solidFill>
                        <a:srgbClr val="FF0000"/>
                      </a:solidFill>
                    </a:endParaRPr>
                  </a:p>
                </c:rich>
              </c:tx>
              <c:spPr/>
              <c:dLblPos val="bestFit"/>
            </c:dLbl>
            <c:dLbl>
              <c:idx val="1"/>
              <c:layout>
                <c:manualLayout>
                  <c:x val="0.12264924760315118"/>
                  <c:y val="-4.2141957620777076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endParaRPr lang="ru-RU" sz="1200" b="1" dirty="0" smtClean="0"/>
                  </a:p>
                  <a:p>
                    <a:pPr>
                      <a:defRPr/>
                    </a:pPr>
                    <a:endParaRPr lang="ru-RU" sz="1200" b="1" dirty="0" smtClean="0"/>
                  </a:p>
                  <a:p>
                    <a:pPr>
                      <a:defRPr/>
                    </a:pPr>
                    <a:r>
                      <a:rPr lang="ru-RU" sz="1212" b="1" dirty="0" smtClean="0"/>
                      <a:t>Национальная</a:t>
                    </a:r>
                    <a:r>
                      <a:rPr lang="ru-RU" sz="1212" b="1" baseline="0" dirty="0" smtClean="0"/>
                      <a:t> безопасность и правоохранительная деятельность</a:t>
                    </a:r>
                    <a:endParaRPr lang="ru-RU" sz="1200" b="1" dirty="0" smtClean="0"/>
                  </a:p>
                  <a:p>
                    <a:pPr>
                      <a:defRPr/>
                    </a:pPr>
                    <a:r>
                      <a:rPr lang="ru-RU" sz="1212" b="1" dirty="0" smtClean="0">
                        <a:solidFill>
                          <a:srgbClr val="FF0000"/>
                        </a:solidFill>
                      </a:rPr>
                      <a:t>0,6%</a:t>
                    </a:r>
                    <a:endParaRPr lang="en-US" sz="1200" b="1" dirty="0">
                      <a:solidFill>
                        <a:srgbClr val="FF0000"/>
                      </a:solidFill>
                    </a:endParaRPr>
                  </a:p>
                </c:rich>
              </c:tx>
              <c:spPr/>
              <c:dLblPos val="bestFit"/>
            </c:dLbl>
            <c:dLbl>
              <c:idx val="2"/>
              <c:layout>
                <c:manualLayout>
                  <c:x val="0.13817230289695209"/>
                  <c:y val="0.1429776395843718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sz="1212" b="1" dirty="0" smtClean="0"/>
                      <a:t>Национальная экономика</a:t>
                    </a:r>
                  </a:p>
                  <a:p>
                    <a:pPr>
                      <a:defRPr/>
                    </a:pPr>
                    <a:r>
                      <a:rPr lang="ru-RU" sz="1212" b="1" dirty="0" smtClean="0">
                        <a:solidFill>
                          <a:srgbClr val="FF0000"/>
                        </a:solidFill>
                      </a:rPr>
                      <a:t>3,4%</a:t>
                    </a:r>
                  </a:p>
                  <a:p>
                    <a:pPr>
                      <a:defRPr/>
                    </a:pPr>
                    <a:endParaRPr lang="en-US" sz="1200" b="1" dirty="0">
                      <a:solidFill>
                        <a:srgbClr val="FF0000"/>
                      </a:solidFill>
                    </a:endParaRPr>
                  </a:p>
                </c:rich>
              </c:tx>
              <c:spPr/>
              <c:dLblPos val="bestFit"/>
            </c:dLbl>
            <c:dLbl>
              <c:idx val="3"/>
              <c:layout>
                <c:manualLayout>
                  <c:x val="9.5825272007855566E-2"/>
                  <c:y val="0.18066375250591171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sz="1212" b="1" dirty="0" smtClean="0"/>
                      <a:t>Жилищно-коммунальное хозяйство</a:t>
                    </a:r>
                  </a:p>
                  <a:p>
                    <a:pPr>
                      <a:defRPr/>
                    </a:pPr>
                    <a:r>
                      <a:rPr lang="ru-RU" sz="1212" b="1" dirty="0" smtClean="0">
                        <a:solidFill>
                          <a:srgbClr val="FF0000"/>
                        </a:solidFill>
                      </a:rPr>
                      <a:t>5,7%</a:t>
                    </a:r>
                    <a:endParaRPr lang="en-US" sz="1200" b="1" dirty="0">
                      <a:solidFill>
                        <a:srgbClr val="FF0000"/>
                      </a:solidFill>
                    </a:endParaRPr>
                  </a:p>
                </c:rich>
              </c:tx>
              <c:spPr/>
              <c:dLblPos val="bestFit"/>
            </c:dLbl>
            <c:dLbl>
              <c:idx val="4"/>
              <c:layout>
                <c:manualLayout>
                  <c:x val="1.4304217825265019E-2"/>
                  <c:y val="0.22218141767945038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sz="1212" b="1" dirty="0" smtClean="0"/>
                      <a:t>Охрана </a:t>
                    </a:r>
                    <a:r>
                      <a:rPr lang="ru-RU" sz="1212" b="1" dirty="0" err="1" smtClean="0"/>
                      <a:t>окружащей</a:t>
                    </a:r>
                    <a:r>
                      <a:rPr lang="ru-RU" sz="1212" b="1" dirty="0" smtClean="0"/>
                      <a:t> среды</a:t>
                    </a:r>
                  </a:p>
                  <a:p>
                    <a:pPr>
                      <a:defRPr/>
                    </a:pPr>
                    <a:r>
                      <a:rPr lang="ru-RU" sz="1212" b="1" dirty="0" smtClean="0">
                        <a:solidFill>
                          <a:srgbClr val="FF0000"/>
                        </a:solidFill>
                      </a:rPr>
                      <a:t>0,5%</a:t>
                    </a:r>
                    <a:endParaRPr lang="en-US" sz="1200" b="1" dirty="0">
                      <a:solidFill>
                        <a:srgbClr val="FF0000"/>
                      </a:solidFill>
                    </a:endParaRPr>
                  </a:p>
                </c:rich>
              </c:tx>
              <c:spPr/>
              <c:dLblPos val="bestFit"/>
            </c:dLbl>
            <c:dLbl>
              <c:idx val="5"/>
              <c:layout>
                <c:manualLayout>
                  <c:x val="-0.18815710237233074"/>
                  <c:y val="-1.8789496944804873E-2"/>
                </c:manualLayout>
              </c:layout>
              <c:tx>
                <c:rich>
                  <a:bodyPr/>
                  <a:lstStyle/>
                  <a:p>
                    <a:pPr>
                      <a:defRPr sz="1224" b="1"/>
                    </a:pPr>
                    <a:r>
                      <a:rPr lang="ru-RU" sz="1212" b="1" dirty="0" smtClean="0"/>
                      <a:t>Образование</a:t>
                    </a:r>
                  </a:p>
                  <a:p>
                    <a:pPr>
                      <a:defRPr sz="1224" b="1"/>
                    </a:pPr>
                    <a:r>
                      <a:rPr lang="ru-RU" sz="1212" b="1" dirty="0" smtClean="0">
                        <a:solidFill>
                          <a:srgbClr val="FF0000"/>
                        </a:solidFill>
                      </a:rPr>
                      <a:t>67,0%</a:t>
                    </a:r>
                    <a:endParaRPr lang="en-US" sz="1200" b="1" dirty="0">
                      <a:solidFill>
                        <a:srgbClr val="FF0000"/>
                      </a:solidFill>
                    </a:endParaRPr>
                  </a:p>
                </c:rich>
              </c:tx>
              <c:spPr/>
              <c:dLblPos val="bestFit"/>
            </c:dLbl>
            <c:dLbl>
              <c:idx val="6"/>
              <c:layout>
                <c:manualLayout>
                  <c:x val="-0.24686082958755909"/>
                  <c:y val="0.2027672871439942"/>
                </c:manualLayout>
              </c:layout>
              <c:tx>
                <c:rich>
                  <a:bodyPr/>
                  <a:lstStyle/>
                  <a:p>
                    <a:pPr>
                      <a:defRPr sz="1224" b="1"/>
                    </a:pPr>
                    <a:r>
                      <a:rPr lang="ru-RU" sz="1212" b="1" dirty="0" smtClean="0"/>
                      <a:t>Культура</a:t>
                    </a:r>
                  </a:p>
                  <a:p>
                    <a:pPr>
                      <a:defRPr sz="1224" b="1"/>
                    </a:pPr>
                    <a:r>
                      <a:rPr lang="ru-RU" sz="1212" b="1" dirty="0" smtClean="0">
                        <a:solidFill>
                          <a:srgbClr val="FF0000"/>
                        </a:solidFill>
                      </a:rPr>
                      <a:t>8,2%</a:t>
                    </a:r>
                    <a:endParaRPr lang="en-US" sz="1200" b="1" dirty="0">
                      <a:solidFill>
                        <a:srgbClr val="FF0000"/>
                      </a:solidFill>
                    </a:endParaRPr>
                  </a:p>
                </c:rich>
              </c:tx>
              <c:spPr/>
              <c:dLblPos val="bestFit"/>
            </c:dLbl>
            <c:dLbl>
              <c:idx val="7"/>
              <c:layout>
                <c:manualLayout>
                  <c:x val="-0.35031956045440954"/>
                  <c:y val="8.9439103939063597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sz="1212" b="1" dirty="0" smtClean="0"/>
                      <a:t>Социальная политика</a:t>
                    </a:r>
                  </a:p>
                  <a:p>
                    <a:pPr>
                      <a:defRPr/>
                    </a:pPr>
                    <a:r>
                      <a:rPr lang="ru-RU" sz="1212" b="1" dirty="0" smtClean="0">
                        <a:solidFill>
                          <a:srgbClr val="FF0000"/>
                        </a:solidFill>
                      </a:rPr>
                      <a:t>6,8%</a:t>
                    </a:r>
                    <a:endParaRPr lang="en-US" sz="1200" b="1" dirty="0">
                      <a:solidFill>
                        <a:srgbClr val="FF0000"/>
                      </a:solidFill>
                    </a:endParaRPr>
                  </a:p>
                </c:rich>
              </c:tx>
              <c:spPr/>
              <c:dLblPos val="bestFit"/>
            </c:dLbl>
            <c:dLbl>
              <c:idx val="8"/>
              <c:layout>
                <c:manualLayout>
                  <c:x val="-0.45581271555916486"/>
                  <c:y val="-4.7587800506836822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sz="1212" b="1" i="0" dirty="0" smtClean="0"/>
                      <a:t>Физическая культура и спорт</a:t>
                    </a:r>
                  </a:p>
                  <a:p>
                    <a:pPr>
                      <a:defRPr/>
                    </a:pPr>
                    <a:r>
                      <a:rPr lang="ru-RU" sz="1212" b="1" i="0" dirty="0" smtClean="0">
                        <a:solidFill>
                          <a:srgbClr val="FF0000"/>
                        </a:solidFill>
                      </a:rPr>
                      <a:t>0,2%</a:t>
                    </a:r>
                    <a:endParaRPr lang="en-US" sz="1200" b="1" i="0" dirty="0">
                      <a:solidFill>
                        <a:srgbClr val="FF0000"/>
                      </a:solidFill>
                    </a:endParaRPr>
                  </a:p>
                </c:rich>
              </c:tx>
              <c:spPr/>
              <c:dLblPos val="bestFit"/>
            </c:dLbl>
            <c:dLbl>
              <c:idx val="9"/>
              <c:layout>
                <c:manualLayout>
                  <c:x val="-0.17496712376954374"/>
                  <c:y val="-4.7587800506836822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sz="1212" b="1" dirty="0" smtClean="0"/>
                      <a:t>Средства массовой информации</a:t>
                    </a:r>
                  </a:p>
                  <a:p>
                    <a:pPr>
                      <a:defRPr/>
                    </a:pPr>
                    <a:r>
                      <a:rPr lang="ru-RU" sz="1212" b="1" dirty="0" smtClean="0">
                        <a:solidFill>
                          <a:srgbClr val="FF0000"/>
                        </a:solidFill>
                      </a:rPr>
                      <a:t>0,4%</a:t>
                    </a:r>
                    <a:endParaRPr lang="en-US" sz="1200" b="1" dirty="0">
                      <a:solidFill>
                        <a:srgbClr val="FF0000"/>
                      </a:solidFill>
                    </a:endParaRPr>
                  </a:p>
                </c:rich>
              </c:tx>
              <c:spPr/>
              <c:dLblPos val="bestFit"/>
            </c:dLbl>
            <c:dLbl>
              <c:idx val="10"/>
              <c:layout>
                <c:manualLayout>
                  <c:x val="-2.1696797872625517E-2"/>
                  <c:y val="-1.800981367258454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sz="1212" b="1" dirty="0" smtClean="0"/>
                      <a:t>Межбюджетные трансферты общего характера</a:t>
                    </a:r>
                  </a:p>
                  <a:p>
                    <a:pPr>
                      <a:defRPr/>
                    </a:pPr>
                    <a:r>
                      <a:rPr lang="ru-RU" sz="1212" b="1" dirty="0" smtClean="0">
                        <a:solidFill>
                          <a:srgbClr val="FF0000"/>
                        </a:solidFill>
                      </a:rPr>
                      <a:t>0,8%</a:t>
                    </a:r>
                    <a:endParaRPr lang="en-US" sz="1200" b="1" dirty="0">
                      <a:solidFill>
                        <a:srgbClr val="FF0000"/>
                      </a:solidFill>
                    </a:endParaRPr>
                  </a:p>
                </c:rich>
              </c:tx>
              <c:spPr/>
              <c:dLblPos val="bestFit"/>
            </c:dLbl>
            <c:showVal val="1"/>
            <c:showLeaderLines val="1"/>
          </c:dLbls>
          <c:cat>
            <c:strRef>
              <c:f>Лист1!$A$2:$A$12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Межбюджетные трансферты общего характера</c:v>
                </c:pt>
              </c:strCache>
            </c:strRef>
          </c:cat>
          <c:val>
            <c:numRef>
              <c:f>Лист1!$B$2:$B$12</c:f>
              <c:numCache>
                <c:formatCode>#,##0.0</c:formatCode>
                <c:ptCount val="11"/>
                <c:pt idx="0">
                  <c:v>34.4</c:v>
                </c:pt>
                <c:pt idx="1">
                  <c:v>3.2</c:v>
                </c:pt>
                <c:pt idx="2">
                  <c:v>19.3</c:v>
                </c:pt>
                <c:pt idx="3">
                  <c:v>30.2</c:v>
                </c:pt>
                <c:pt idx="4">
                  <c:v>2.4</c:v>
                </c:pt>
                <c:pt idx="5">
                  <c:v>333.8</c:v>
                </c:pt>
                <c:pt idx="6">
                  <c:v>42.3</c:v>
                </c:pt>
                <c:pt idx="7">
                  <c:v>35.800000000000004</c:v>
                </c:pt>
                <c:pt idx="8">
                  <c:v>0.92810000000000004</c:v>
                </c:pt>
                <c:pt idx="9">
                  <c:v>2</c:v>
                </c:pt>
                <c:pt idx="10">
                  <c:v>4.4000000000000004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cat>
            <c:strRef>
              <c:f>Лист1!$A$2:$A$12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Межбюджетные трансферты общего характера</c:v>
                </c:pt>
              </c:strCache>
            </c:strRef>
          </c:cat>
          <c:val>
            <c:numRef>
              <c:f>Лист1!$C$2:$C$12</c:f>
              <c:numCache>
                <c:formatCode>0.00</c:formatCode>
                <c:ptCount val="11"/>
                <c:pt idx="0">
                  <c:v>6.7619618416989352E-2</c:v>
                </c:pt>
                <c:pt idx="1">
                  <c:v>6.2901970620455223E-3</c:v>
                </c:pt>
                <c:pt idx="2">
                  <c:v>3.7937751030462048E-2</c:v>
                </c:pt>
                <c:pt idx="3">
                  <c:v>5.9363734773054642E-2</c:v>
                </c:pt>
                <c:pt idx="4">
                  <c:v>4.7176477965341461E-3</c:v>
                </c:pt>
                <c:pt idx="5">
                  <c:v>0.65614618103462341</c:v>
                </c:pt>
                <c:pt idx="6">
                  <c:v>8.3148542413914214E-2</c:v>
                </c:pt>
                <c:pt idx="7">
                  <c:v>7.0371579631634262E-2</c:v>
                </c:pt>
                <c:pt idx="8">
                  <c:v>1.8243537166513914E-3</c:v>
                </c:pt>
                <c:pt idx="9">
                  <c:v>3.931373163778451E-3</c:v>
                </c:pt>
                <c:pt idx="10">
                  <c:v>8.6490209603125919E-3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explosion val="25"/>
          <c:cat>
            <c:strRef>
              <c:f>Лист1!$A$2:$A$12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Межбюджетные трансферты общего характера</c:v>
                </c:pt>
              </c:strCache>
            </c:strRef>
          </c:cat>
          <c:val>
            <c:numRef>
              <c:f>Лист1!$D$2:$D$12</c:f>
              <c:numCache>
                <c:formatCode>0.0</c:formatCode>
                <c:ptCount val="11"/>
                <c:pt idx="0">
                  <c:v>6.7619618416989349</c:v>
                </c:pt>
                <c:pt idx="1">
                  <c:v>0.62901970620455272</c:v>
                </c:pt>
                <c:pt idx="2">
                  <c:v>3.7937751030462037</c:v>
                </c:pt>
                <c:pt idx="3">
                  <c:v>5.9363734773054624</c:v>
                </c:pt>
                <c:pt idx="4">
                  <c:v>0.47176477965341423</c:v>
                </c:pt>
                <c:pt idx="5">
                  <c:v>65.614618103462291</c:v>
                </c:pt>
                <c:pt idx="6">
                  <c:v>8.314854241391421</c:v>
                </c:pt>
                <c:pt idx="7">
                  <c:v>7.037157963163426</c:v>
                </c:pt>
                <c:pt idx="8">
                  <c:v>0.18243537166513912</c:v>
                </c:pt>
                <c:pt idx="9">
                  <c:v>0.39313731637784544</c:v>
                </c:pt>
                <c:pt idx="10">
                  <c:v>0.86490209603125923</c:v>
                </c:pt>
              </c:numCache>
            </c:numRef>
          </c:val>
        </c:ser>
      </c:pie3DChart>
      <c:spPr>
        <a:noFill/>
        <a:ln w="25654">
          <a:noFill/>
        </a:ln>
      </c:spPr>
    </c:plotArea>
    <c:plotVisOnly val="1"/>
    <c:dispBlanksAs val="zero"/>
  </c:chart>
  <c:txPr>
    <a:bodyPr/>
    <a:lstStyle/>
    <a:p>
      <a:pPr>
        <a:defRPr sz="1817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433,5 млн. рублей, или 82,1% в общем объеме расходов</c:v>
                </c:pt>
              </c:strCache>
            </c:strRef>
          </c:tx>
          <c:explosion val="25"/>
          <c:dPt>
            <c:idx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0.12037037037037036"/>
                  <c:y val="0.24131880883692608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 smtClean="0"/>
                      <a:t>353,8</a:t>
                    </a:r>
                    <a:r>
                      <a:rPr lang="ru-RU" sz="1400" dirty="0" smtClean="0"/>
                      <a:t>млн. рублей</a:t>
                    </a:r>
                    <a:r>
                      <a:rPr lang="ru-RU" sz="1400" baseline="0" dirty="0" smtClean="0"/>
                      <a:t> или 67%</a:t>
                    </a:r>
                    <a:endParaRPr lang="en-US" sz="1400" dirty="0"/>
                  </a:p>
                </c:rich>
              </c:tx>
              <c:dLblPos val="inEnd"/>
              <c:showVal val="1"/>
            </c:dLbl>
            <c:dLbl>
              <c:idx val="1"/>
              <c:layout>
                <c:manualLayout>
                  <c:x val="-0.12581875182268884"/>
                  <c:y val="-0.10943527377488509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 smtClean="0"/>
                      <a:t>43,0</a:t>
                    </a:r>
                    <a:r>
                      <a:rPr lang="ru-RU" sz="1400" dirty="0" smtClean="0"/>
                      <a:t> млн. рублей или 8,2%</a:t>
                    </a:r>
                    <a:endParaRPr lang="en-US" sz="1400" dirty="0"/>
                  </a:p>
                </c:rich>
              </c:tx>
              <c:dLblPos val="inEnd"/>
              <c:showVal val="1"/>
            </c:dLbl>
            <c:dLbl>
              <c:idx val="2"/>
              <c:layout>
                <c:manualLayout>
                  <c:x val="-7.2530864197530895E-2"/>
                  <c:y val="-0.12627146974025197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 smtClean="0"/>
                      <a:t>35,8</a:t>
                    </a:r>
                    <a:r>
                      <a:rPr lang="ru-RU" sz="1400" dirty="0" smtClean="0"/>
                      <a:t> млн. рублей или 6,8%</a:t>
                    </a:r>
                    <a:endParaRPr lang="en-US" sz="1400" dirty="0"/>
                  </a:p>
                </c:rich>
              </c:tx>
              <c:dLblPos val="inEnd"/>
              <c:showVal val="1"/>
            </c:dLbl>
            <c:dLbl>
              <c:idx val="3"/>
              <c:layout>
                <c:manualLayout>
                  <c:x val="0.11574074074074077"/>
                  <c:y val="-8.9793045148623699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 smtClean="0"/>
                      <a:t>0,9</a:t>
                    </a:r>
                    <a:r>
                      <a:rPr lang="ru-RU" sz="1400" dirty="0" smtClean="0"/>
                      <a:t> млн. рублей или 0,2%</a:t>
                    </a:r>
                    <a:endParaRPr lang="en-US" sz="1400" dirty="0"/>
                  </a:p>
                </c:rich>
              </c:tx>
              <c:dLblPos val="inEnd"/>
              <c:showVal val="1"/>
            </c:dLbl>
            <c:numFmt formatCode="#,##0.0" sourceLinked="0"/>
            <c:dLblPos val="inEnd"/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Образование</c:v>
                </c:pt>
                <c:pt idx="1">
                  <c:v>Культура</c:v>
                </c:pt>
                <c:pt idx="2">
                  <c:v>Социальная политика</c:v>
                </c:pt>
                <c:pt idx="3">
                  <c:v>Физическая культура и спорт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 formatCode="0.0">
                  <c:v>353.8</c:v>
                </c:pt>
                <c:pt idx="1">
                  <c:v>43</c:v>
                </c:pt>
                <c:pt idx="2">
                  <c:v>35.800000000000004</c:v>
                </c:pt>
                <c:pt idx="3">
                  <c:v>0.9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cat>
            <c:strRef>
              <c:f>Лист1!$A$2:$A$5</c:f>
              <c:strCache>
                <c:ptCount val="4"/>
                <c:pt idx="0">
                  <c:v>Образование</c:v>
                </c:pt>
                <c:pt idx="1">
                  <c:v>Культура</c:v>
                </c:pt>
                <c:pt idx="2">
                  <c:v>Социальная политика</c:v>
                </c:pt>
                <c:pt idx="3">
                  <c:v>Физическая культура и спорт</c:v>
                </c:pt>
              </c:strCache>
            </c:strRef>
          </c:cat>
          <c:val>
            <c:numRef>
              <c:f>Лист1!$C$2:$C$5</c:f>
              <c:numCache>
                <c:formatCode>0.00%</c:formatCode>
                <c:ptCount val="4"/>
                <c:pt idx="0" formatCode="0%">
                  <c:v>0.67000000000000026</c:v>
                </c:pt>
                <c:pt idx="1">
                  <c:v>8.1000000000000003E-2</c:v>
                </c:pt>
                <c:pt idx="2">
                  <c:v>6.8000000000000019E-2</c:v>
                </c:pt>
                <c:pt idx="3">
                  <c:v>2.0000000000000009E-3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65,3% </a:t>
            </a:r>
            <a:r>
              <a:rPr lang="ru-RU" dirty="0"/>
              <a:t>всех расходов будет направлено на заработную плату и коммунальные услуги</a:t>
            </a:r>
          </a:p>
        </c:rich>
      </c:tx>
      <c:layout>
        <c:manualLayout>
          <c:xMode val="edge"/>
          <c:yMode val="edge"/>
          <c:x val="0.20260952875552882"/>
          <c:y val="1.4107658938664011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.35010940919037198"/>
          <c:y val="0.38931297709923718"/>
          <c:w val="0.36105032822757127"/>
          <c:h val="0.7862595419847325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 рублей</c:v>
                </c:pt>
              </c:strCache>
            </c:strRef>
          </c:tx>
          <c:spPr>
            <a:solidFill>
              <a:srgbClr val="06EEFA"/>
            </a:solidFill>
          </c:spPr>
          <c:dPt>
            <c:idx val="0"/>
            <c:spPr>
              <a:solidFill>
                <a:srgbClr val="FF3399"/>
              </a:solidFill>
            </c:spPr>
          </c:dPt>
          <c:dPt>
            <c:idx val="1"/>
            <c:spPr>
              <a:blipFill>
                <a:blip xmlns:r="http://schemas.openxmlformats.org/officeDocument/2006/relationships" r:embed="rId1"/>
                <a:tile tx="0" ty="0" sx="100000" sy="100000" flip="none" algn="tl"/>
              </a:blipFill>
            </c:spPr>
          </c:dPt>
          <c:dPt>
            <c:idx val="2"/>
            <c:spPr>
              <a:blipFill>
                <a:blip xmlns:r="http://schemas.openxmlformats.org/officeDocument/2006/relationships" r:embed="rId2"/>
                <a:tile tx="0" ty="0" sx="100000" sy="100000" flip="none" algn="tl"/>
              </a:blipFill>
            </c:spPr>
          </c:dPt>
          <c:dLbls>
            <c:dLbl>
              <c:idx val="0"/>
              <c:layout>
                <c:manualLayout>
                  <c:x val="-0.11736027336205616"/>
                  <c:y val="-0.3272345358105038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/>
                      <a:t>311,5 </a:t>
                    </a:r>
                    <a:r>
                      <a:rPr lang="ru-RU" sz="1400" dirty="0"/>
                      <a:t>(</a:t>
                    </a:r>
                    <a:r>
                      <a:rPr lang="ru-RU" sz="1400" dirty="0" smtClean="0"/>
                      <a:t>59,0%)</a:t>
                    </a:r>
                    <a:endParaRPr lang="en-US" sz="1400" dirty="0"/>
                  </a:p>
                </c:rich>
              </c:tx>
              <c:dLblPos val="bestFit"/>
            </c:dLbl>
            <c:dLbl>
              <c:idx val="1"/>
              <c:layout>
                <c:manualLayout>
                  <c:x val="1.3085854834183468E-2"/>
                  <c:y val="-2.8450436850028103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/>
                      <a:t>33,5 (</a:t>
                    </a:r>
                    <a:r>
                      <a:rPr lang="ru-RU" sz="1400" dirty="0" smtClean="0"/>
                      <a:t>6,3%)</a:t>
                    </a:r>
                    <a:endParaRPr lang="en-US" sz="1400" dirty="0"/>
                  </a:p>
                </c:rich>
              </c:tx>
              <c:dLblPos val="bestFit"/>
            </c:dLbl>
            <c:dLbl>
              <c:idx val="2"/>
              <c:layout>
                <c:manualLayout>
                  <c:x val="3.8848443898333859E-4"/>
                  <c:y val="-7.925325551758701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/>
                      <a:t>30,2(5,7%)</a:t>
                    </a:r>
                    <a:endParaRPr lang="en-US" sz="1400" dirty="0"/>
                  </a:p>
                </c:rich>
              </c:tx>
              <c:dLblPos val="bestFit"/>
            </c:dLbl>
            <c:dLbl>
              <c:idx val="3"/>
              <c:layout>
                <c:manualLayout>
                  <c:x val="2.7123201371261139E-2"/>
                  <c:y val="-2.4485175179594948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/>
                      <a:t>152,9 </a:t>
                    </a:r>
                    <a:r>
                      <a:rPr lang="ru-RU" sz="1400" dirty="0"/>
                      <a:t>(</a:t>
                    </a:r>
                    <a:r>
                      <a:rPr lang="ru-RU" sz="1400" dirty="0" smtClean="0"/>
                      <a:t>29,0%)</a:t>
                    </a:r>
                    <a:endParaRPr lang="en-US" sz="1400" dirty="0"/>
                  </a:p>
                </c:rich>
              </c:tx>
              <c:dLblPos val="bestFit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Заработная плата </c:v>
                </c:pt>
                <c:pt idx="1">
                  <c:v>Коммунальный услуги</c:v>
                </c:pt>
                <c:pt idx="2">
                  <c:v>Разница в таифах на теплоснабжение</c:v>
                </c:pt>
                <c:pt idx="3">
                  <c:v>Другие расходы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311.5</c:v>
                </c:pt>
                <c:pt idx="1">
                  <c:v>33.5</c:v>
                </c:pt>
                <c:pt idx="2">
                  <c:v>30.2</c:v>
                </c:pt>
                <c:pt idx="3">
                  <c:v>152.9</c:v>
                </c:pt>
              </c:numCache>
            </c:numRef>
          </c:val>
        </c:ser>
      </c:pie3DChart>
      <c:spPr>
        <a:noFill/>
        <a:ln w="17760">
          <a:noFill/>
        </a:ln>
      </c:spPr>
    </c:plotArea>
    <c:legend>
      <c:legendPos val="r"/>
      <c:layout>
        <c:manualLayout>
          <c:xMode val="edge"/>
          <c:yMode val="edge"/>
          <c:x val="0.75308261938955778"/>
          <c:y val="0.19336670636399073"/>
          <c:w val="0.2368544875286816"/>
          <c:h val="0.65412073298632301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zero"/>
  </c:chart>
  <c:spPr>
    <a:gradFill rotWithShape="1">
      <a:gsLst>
        <a:gs pos="0">
          <a:schemeClr val="accent3">
            <a:tint val="50000"/>
            <a:satMod val="300000"/>
          </a:schemeClr>
        </a:gs>
        <a:gs pos="35000">
          <a:schemeClr val="accent3">
            <a:tint val="37000"/>
            <a:satMod val="300000"/>
          </a:schemeClr>
        </a:gs>
        <a:gs pos="100000">
          <a:schemeClr val="accent3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3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3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depthPercent val="100"/>
      <c:perspective val="30"/>
    </c:view3D>
    <c:plotArea>
      <c:layout>
        <c:manualLayout>
          <c:layoutTarget val="inner"/>
          <c:xMode val="edge"/>
          <c:yMode val="edge"/>
          <c:x val="0.25438114125379396"/>
          <c:y val="3.086633770326001E-2"/>
          <c:w val="0.40982822763541504"/>
          <c:h val="0.84377181165644954"/>
        </c:manualLayout>
      </c:layout>
      <c:bar3DChart>
        <c:barDir val="col"/>
        <c:grouping val="stacked"/>
        <c:shape val="box"/>
        <c:axId val="102713216"/>
        <c:axId val="102714752"/>
        <c:axId val="0"/>
      </c:bar3DChart>
      <c:catAx>
        <c:axId val="102713216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102714752"/>
        <c:crosses val="autoZero"/>
        <c:auto val="1"/>
        <c:lblAlgn val="ctr"/>
        <c:lblOffset val="100"/>
      </c:catAx>
      <c:valAx>
        <c:axId val="102714752"/>
        <c:scaling>
          <c:orientation val="minMax"/>
        </c:scaling>
        <c:axPos val="l"/>
        <c:majorGridlines/>
        <c:tickLblPos val="nextTo"/>
        <c:crossAx val="102713216"/>
        <c:crosses val="autoZero"/>
        <c:crossBetween val="between"/>
      </c:valAx>
      <c:spPr>
        <a:noFill/>
        <a:ln w="25406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A56CE8-814A-4C66-9104-C96B0F411F62}" type="doc">
      <dgm:prSet loTypeId="urn:microsoft.com/office/officeart/2005/8/layout/venn3" loCatId="relationship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9C4A8E50-05DF-44FE-A1FC-CD2433AFFC2D}">
      <dgm:prSet phldrT="[Текст]" custT="1"/>
      <dgm:spPr/>
      <dgm:t>
        <a:bodyPr/>
        <a:lstStyle/>
        <a:p>
          <a:pPr>
            <a:lnSpc>
              <a:spcPct val="120000"/>
            </a:lnSpc>
            <a:spcAft>
              <a:spcPts val="0"/>
            </a:spcAft>
          </a:pPr>
          <a:r>
            <a:rPr lang="ru-RU" sz="1250" b="1" dirty="0" smtClean="0">
              <a:latin typeface="Century" pitchFamily="18" charset="0"/>
            </a:rPr>
            <a:t>положениях послания Президента РФ Федеральному собранию </a:t>
          </a:r>
        </a:p>
      </dgm:t>
    </dgm:pt>
    <dgm:pt modelId="{A2A35F19-4A5C-49BA-B091-6D072C4B5B20}" type="parTrans" cxnId="{E9270F01-34E3-4CFA-A6C4-509509727654}">
      <dgm:prSet/>
      <dgm:spPr/>
      <dgm:t>
        <a:bodyPr/>
        <a:lstStyle/>
        <a:p>
          <a:endParaRPr lang="ru-RU" sz="1600"/>
        </a:p>
      </dgm:t>
    </dgm:pt>
    <dgm:pt modelId="{932E1F42-E757-43F0-9AE9-160801CB018C}" type="sibTrans" cxnId="{E9270F01-34E3-4CFA-A6C4-509509727654}">
      <dgm:prSet/>
      <dgm:spPr/>
      <dgm:t>
        <a:bodyPr/>
        <a:lstStyle/>
        <a:p>
          <a:endParaRPr lang="ru-RU" sz="1600"/>
        </a:p>
      </dgm:t>
    </dgm:pt>
    <dgm:pt modelId="{78357415-FAD3-4F15-8D8E-92B6F4C78710}">
      <dgm:prSet phldrT="[Текст]" custT="1"/>
      <dgm:spPr/>
      <dgm:t>
        <a:bodyPr lIns="0" tIns="0" rIns="0" bIns="0"/>
        <a:lstStyle/>
        <a:p>
          <a:pPr>
            <a:lnSpc>
              <a:spcPct val="120000"/>
            </a:lnSpc>
            <a:spcAft>
              <a:spcPts val="0"/>
            </a:spcAft>
          </a:pPr>
          <a:r>
            <a:rPr lang="ru-RU" sz="1250" b="1" dirty="0" smtClean="0">
              <a:latin typeface="Century" pitchFamily="18" charset="0"/>
            </a:rPr>
            <a:t>муниципальных</a:t>
          </a:r>
        </a:p>
        <a:p>
          <a:pPr>
            <a:lnSpc>
              <a:spcPct val="120000"/>
            </a:lnSpc>
            <a:spcAft>
              <a:spcPts val="0"/>
            </a:spcAft>
          </a:pPr>
          <a:r>
            <a:rPr lang="ru-RU" sz="1250" b="1" dirty="0" smtClean="0">
              <a:latin typeface="Century" pitchFamily="18" charset="0"/>
            </a:rPr>
            <a:t>программах</a:t>
          </a:r>
        </a:p>
      </dgm:t>
    </dgm:pt>
    <dgm:pt modelId="{214F5235-63A4-42EF-B55E-26297C6CA027}" type="parTrans" cxnId="{1336C844-A5C7-4719-AA19-3CB168B1CDA4}">
      <dgm:prSet/>
      <dgm:spPr/>
      <dgm:t>
        <a:bodyPr/>
        <a:lstStyle/>
        <a:p>
          <a:endParaRPr lang="ru-RU" sz="1600"/>
        </a:p>
      </dgm:t>
    </dgm:pt>
    <dgm:pt modelId="{643D279D-1F2A-401F-A92F-F72E338C363A}" type="sibTrans" cxnId="{1336C844-A5C7-4719-AA19-3CB168B1CDA4}">
      <dgm:prSet/>
      <dgm:spPr/>
      <dgm:t>
        <a:bodyPr/>
        <a:lstStyle/>
        <a:p>
          <a:endParaRPr lang="ru-RU" sz="1600"/>
        </a:p>
      </dgm:t>
    </dgm:pt>
    <dgm:pt modelId="{DCC9FCC1-F4EC-495F-A968-A19498AF04B7}">
      <dgm:prSet phldrT="[Текст]" custT="1"/>
      <dgm:spPr/>
      <dgm:t>
        <a:bodyPr/>
        <a:lstStyle/>
        <a:p>
          <a:pPr>
            <a:lnSpc>
              <a:spcPct val="120000"/>
            </a:lnSpc>
            <a:spcAft>
              <a:spcPts val="0"/>
            </a:spcAft>
          </a:pPr>
          <a:r>
            <a:rPr lang="ru-RU" sz="1250" b="1" dirty="0" smtClean="0">
              <a:latin typeface="Century" pitchFamily="18" charset="0"/>
            </a:rPr>
            <a:t>основных</a:t>
          </a:r>
        </a:p>
        <a:p>
          <a:pPr>
            <a:lnSpc>
              <a:spcPct val="120000"/>
            </a:lnSpc>
            <a:spcAft>
              <a:spcPts val="0"/>
            </a:spcAft>
          </a:pPr>
          <a:r>
            <a:rPr lang="ru-RU" sz="1250" b="1" dirty="0" smtClean="0">
              <a:latin typeface="Century" pitchFamily="18" charset="0"/>
            </a:rPr>
            <a:t>направлениях</a:t>
          </a:r>
        </a:p>
        <a:p>
          <a:pPr>
            <a:lnSpc>
              <a:spcPct val="120000"/>
            </a:lnSpc>
            <a:spcAft>
              <a:spcPts val="0"/>
            </a:spcAft>
          </a:pPr>
          <a:r>
            <a:rPr lang="ru-RU" sz="1250" b="1" dirty="0" smtClean="0">
              <a:latin typeface="Century" pitchFamily="18" charset="0"/>
            </a:rPr>
            <a:t>бюджетной и налоговой политики</a:t>
          </a:r>
          <a:endParaRPr lang="ru-RU" sz="1250" b="1" dirty="0">
            <a:latin typeface="Century" pitchFamily="18" charset="0"/>
          </a:endParaRPr>
        </a:p>
      </dgm:t>
    </dgm:pt>
    <dgm:pt modelId="{909808E7-5B43-4E81-B890-50934B75FEFB}" type="parTrans" cxnId="{81D89D6B-F187-45A1-A563-F1A8357C183E}">
      <dgm:prSet/>
      <dgm:spPr/>
      <dgm:t>
        <a:bodyPr/>
        <a:lstStyle/>
        <a:p>
          <a:endParaRPr lang="ru-RU" sz="1600"/>
        </a:p>
      </dgm:t>
    </dgm:pt>
    <dgm:pt modelId="{3886536E-4913-4B30-A443-36E85532D2ED}" type="sibTrans" cxnId="{81D89D6B-F187-45A1-A563-F1A8357C183E}">
      <dgm:prSet/>
      <dgm:spPr/>
      <dgm:t>
        <a:bodyPr/>
        <a:lstStyle/>
        <a:p>
          <a:endParaRPr lang="ru-RU" sz="1600"/>
        </a:p>
      </dgm:t>
    </dgm:pt>
    <dgm:pt modelId="{4200F661-BE08-4429-8F66-352E6F5CBC44}">
      <dgm:prSet phldrT="[Текст]" custT="1"/>
      <dgm:spPr/>
      <dgm:t>
        <a:bodyPr lIns="0" tIns="0" rIns="0" bIns="0"/>
        <a:lstStyle/>
        <a:p>
          <a:pPr>
            <a:lnSpc>
              <a:spcPct val="120000"/>
            </a:lnSpc>
            <a:spcAft>
              <a:spcPts val="0"/>
            </a:spcAft>
          </a:pPr>
          <a:r>
            <a:rPr lang="ru-RU" sz="1250" b="1" dirty="0" smtClean="0">
              <a:latin typeface="Century" pitchFamily="18" charset="0"/>
            </a:rPr>
            <a:t>прогнозе</a:t>
          </a:r>
        </a:p>
        <a:p>
          <a:pPr>
            <a:lnSpc>
              <a:spcPct val="120000"/>
            </a:lnSpc>
            <a:spcAft>
              <a:spcPts val="0"/>
            </a:spcAft>
          </a:pPr>
          <a:r>
            <a:rPr lang="ru-RU" sz="1250" b="1" dirty="0" smtClean="0">
              <a:latin typeface="Century" pitchFamily="18" charset="0"/>
            </a:rPr>
            <a:t>социально-</a:t>
          </a:r>
        </a:p>
        <a:p>
          <a:pPr>
            <a:lnSpc>
              <a:spcPct val="120000"/>
            </a:lnSpc>
            <a:spcAft>
              <a:spcPts val="0"/>
            </a:spcAft>
          </a:pPr>
          <a:r>
            <a:rPr lang="ru-RU" sz="1250" b="1" dirty="0" smtClean="0">
              <a:latin typeface="Century" pitchFamily="18" charset="0"/>
            </a:rPr>
            <a:t>экономического развития </a:t>
          </a:r>
          <a:r>
            <a:rPr lang="ru-RU" sz="1250" b="1" dirty="0" err="1" smtClean="0">
              <a:latin typeface="Century" pitchFamily="18" charset="0"/>
            </a:rPr>
            <a:t>Сернурского</a:t>
          </a:r>
          <a:r>
            <a:rPr lang="ru-RU" sz="1250" b="1" dirty="0" smtClean="0">
              <a:latin typeface="Century" pitchFamily="18" charset="0"/>
            </a:rPr>
            <a:t> муниципального района</a:t>
          </a:r>
        </a:p>
      </dgm:t>
    </dgm:pt>
    <dgm:pt modelId="{7C41A5EA-D51C-4DF1-A5E1-CF879D26C5EE}" type="parTrans" cxnId="{7A33ABCB-448D-48A9-8FF2-AF7354B48C5A}">
      <dgm:prSet/>
      <dgm:spPr/>
      <dgm:t>
        <a:bodyPr/>
        <a:lstStyle/>
        <a:p>
          <a:endParaRPr lang="ru-RU" sz="1600"/>
        </a:p>
      </dgm:t>
    </dgm:pt>
    <dgm:pt modelId="{B0EA62CD-4319-4FEB-8F85-AAB46181E00F}" type="sibTrans" cxnId="{7A33ABCB-448D-48A9-8FF2-AF7354B48C5A}">
      <dgm:prSet/>
      <dgm:spPr/>
      <dgm:t>
        <a:bodyPr/>
        <a:lstStyle/>
        <a:p>
          <a:endParaRPr lang="ru-RU" sz="1600"/>
        </a:p>
      </dgm:t>
    </dgm:pt>
    <dgm:pt modelId="{CA157A22-C341-4328-9248-7B587C7505A4}" type="pres">
      <dgm:prSet presAssocID="{8EA56CE8-814A-4C66-9104-C96B0F411F6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9D2E96A-2524-4147-91D2-6F4A82FDBFEE}" type="pres">
      <dgm:prSet presAssocID="{9C4A8E50-05DF-44FE-A1FC-CD2433AFFC2D}" presName="Name5" presStyleLbl="venn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D66472-A2CB-487C-B068-1A650C410DD6}" type="pres">
      <dgm:prSet presAssocID="{932E1F42-E757-43F0-9AE9-160801CB018C}" presName="space" presStyleCnt="0"/>
      <dgm:spPr/>
    </dgm:pt>
    <dgm:pt modelId="{B8EFADB2-4653-4B1C-BE8F-D3646AD92AE0}" type="pres">
      <dgm:prSet presAssocID="{DCC9FCC1-F4EC-495F-A968-A19498AF04B7}" presName="Name5" presStyleLbl="venn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E50451-9E4F-48C4-AF0E-38A705BA1E30}" type="pres">
      <dgm:prSet presAssocID="{3886536E-4913-4B30-A443-36E85532D2ED}" presName="space" presStyleCnt="0"/>
      <dgm:spPr/>
    </dgm:pt>
    <dgm:pt modelId="{AD714DF8-47A9-44E3-9294-A3C47A21C704}" type="pres">
      <dgm:prSet presAssocID="{4200F661-BE08-4429-8F66-352E6F5CBC44}" presName="Name5" presStyleLbl="venn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88DB53-67A4-43D3-A202-893222A78F9D}" type="pres">
      <dgm:prSet presAssocID="{B0EA62CD-4319-4FEB-8F85-AAB46181E00F}" presName="space" presStyleCnt="0"/>
      <dgm:spPr/>
    </dgm:pt>
    <dgm:pt modelId="{C65E13E8-D4E7-45B4-BE5B-B1A9761B58F2}" type="pres">
      <dgm:prSet presAssocID="{78357415-FAD3-4F15-8D8E-92B6F4C78710}" presName="Name5" presStyleLbl="venn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1D89D6B-F187-45A1-A563-F1A8357C183E}" srcId="{8EA56CE8-814A-4C66-9104-C96B0F411F62}" destId="{DCC9FCC1-F4EC-495F-A968-A19498AF04B7}" srcOrd="1" destOrd="0" parTransId="{909808E7-5B43-4E81-B890-50934B75FEFB}" sibTransId="{3886536E-4913-4B30-A443-36E85532D2ED}"/>
    <dgm:cxn modelId="{68FA351D-C87A-4043-8ACD-53D1677D6C5B}" type="presOf" srcId="{8EA56CE8-814A-4C66-9104-C96B0F411F62}" destId="{CA157A22-C341-4328-9248-7B587C7505A4}" srcOrd="0" destOrd="0" presId="urn:microsoft.com/office/officeart/2005/8/layout/venn3"/>
    <dgm:cxn modelId="{0F784176-8B08-459B-976F-BFE87C212800}" type="presOf" srcId="{9C4A8E50-05DF-44FE-A1FC-CD2433AFFC2D}" destId="{B9D2E96A-2524-4147-91D2-6F4A82FDBFEE}" srcOrd="0" destOrd="0" presId="urn:microsoft.com/office/officeart/2005/8/layout/venn3"/>
    <dgm:cxn modelId="{7A33ABCB-448D-48A9-8FF2-AF7354B48C5A}" srcId="{8EA56CE8-814A-4C66-9104-C96B0F411F62}" destId="{4200F661-BE08-4429-8F66-352E6F5CBC44}" srcOrd="2" destOrd="0" parTransId="{7C41A5EA-D51C-4DF1-A5E1-CF879D26C5EE}" sibTransId="{B0EA62CD-4319-4FEB-8F85-AAB46181E00F}"/>
    <dgm:cxn modelId="{F7A77B2D-D0F1-4456-9BCE-4F920E06332F}" type="presOf" srcId="{78357415-FAD3-4F15-8D8E-92B6F4C78710}" destId="{C65E13E8-D4E7-45B4-BE5B-B1A9761B58F2}" srcOrd="0" destOrd="0" presId="urn:microsoft.com/office/officeart/2005/8/layout/venn3"/>
    <dgm:cxn modelId="{1336C844-A5C7-4719-AA19-3CB168B1CDA4}" srcId="{8EA56CE8-814A-4C66-9104-C96B0F411F62}" destId="{78357415-FAD3-4F15-8D8E-92B6F4C78710}" srcOrd="3" destOrd="0" parTransId="{214F5235-63A4-42EF-B55E-26297C6CA027}" sibTransId="{643D279D-1F2A-401F-A92F-F72E338C363A}"/>
    <dgm:cxn modelId="{52A05BE2-9AC1-4572-9E8D-C95BCA5AB84A}" type="presOf" srcId="{DCC9FCC1-F4EC-495F-A968-A19498AF04B7}" destId="{B8EFADB2-4653-4B1C-BE8F-D3646AD92AE0}" srcOrd="0" destOrd="0" presId="urn:microsoft.com/office/officeart/2005/8/layout/venn3"/>
    <dgm:cxn modelId="{67892044-C6D1-4704-8AA4-7184B549FAF8}" type="presOf" srcId="{4200F661-BE08-4429-8F66-352E6F5CBC44}" destId="{AD714DF8-47A9-44E3-9294-A3C47A21C704}" srcOrd="0" destOrd="0" presId="urn:microsoft.com/office/officeart/2005/8/layout/venn3"/>
    <dgm:cxn modelId="{E9270F01-34E3-4CFA-A6C4-509509727654}" srcId="{8EA56CE8-814A-4C66-9104-C96B0F411F62}" destId="{9C4A8E50-05DF-44FE-A1FC-CD2433AFFC2D}" srcOrd="0" destOrd="0" parTransId="{A2A35F19-4A5C-49BA-B091-6D072C4B5B20}" sibTransId="{932E1F42-E757-43F0-9AE9-160801CB018C}"/>
    <dgm:cxn modelId="{371B5EAA-3C5F-4E73-84B6-E1A05AD81DF5}" type="presParOf" srcId="{CA157A22-C341-4328-9248-7B587C7505A4}" destId="{B9D2E96A-2524-4147-91D2-6F4A82FDBFEE}" srcOrd="0" destOrd="0" presId="urn:microsoft.com/office/officeart/2005/8/layout/venn3"/>
    <dgm:cxn modelId="{EA129B55-CAFD-4FA3-B323-DF545C845149}" type="presParOf" srcId="{CA157A22-C341-4328-9248-7B587C7505A4}" destId="{38D66472-A2CB-487C-B068-1A650C410DD6}" srcOrd="1" destOrd="0" presId="urn:microsoft.com/office/officeart/2005/8/layout/venn3"/>
    <dgm:cxn modelId="{AE3C2E32-A49F-4892-8222-91B639DB370D}" type="presParOf" srcId="{CA157A22-C341-4328-9248-7B587C7505A4}" destId="{B8EFADB2-4653-4B1C-BE8F-D3646AD92AE0}" srcOrd="2" destOrd="0" presId="urn:microsoft.com/office/officeart/2005/8/layout/venn3"/>
    <dgm:cxn modelId="{2C52529E-F24D-4040-A17A-3FD5825F7F3C}" type="presParOf" srcId="{CA157A22-C341-4328-9248-7B587C7505A4}" destId="{6AE50451-9E4F-48C4-AF0E-38A705BA1E30}" srcOrd="3" destOrd="0" presId="urn:microsoft.com/office/officeart/2005/8/layout/venn3"/>
    <dgm:cxn modelId="{C5044617-0FC0-48ED-8094-85BBEE40228C}" type="presParOf" srcId="{CA157A22-C341-4328-9248-7B587C7505A4}" destId="{AD714DF8-47A9-44E3-9294-A3C47A21C704}" srcOrd="4" destOrd="0" presId="urn:microsoft.com/office/officeart/2005/8/layout/venn3"/>
    <dgm:cxn modelId="{192A682C-7264-41B1-A34B-5355EE10BD36}" type="presParOf" srcId="{CA157A22-C341-4328-9248-7B587C7505A4}" destId="{9988DB53-67A4-43D3-A202-893222A78F9D}" srcOrd="5" destOrd="0" presId="urn:microsoft.com/office/officeart/2005/8/layout/venn3"/>
    <dgm:cxn modelId="{EDE9FAEC-D4CA-4670-99C2-FC9D99058533}" type="presParOf" srcId="{CA157A22-C341-4328-9248-7B587C7505A4}" destId="{C65E13E8-D4E7-45B4-BE5B-B1A9761B58F2}" srcOrd="6" destOrd="0" presId="urn:microsoft.com/office/officeart/2005/8/layout/venn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07C801C-629A-4265-8E0E-7BD02D84FAB5}" type="doc">
      <dgm:prSet loTypeId="urn:microsoft.com/office/officeart/2005/8/layout/chevron1" loCatId="process" qsTypeId="urn:microsoft.com/office/officeart/2005/8/quickstyle/3d7" qsCatId="3D" csTypeId="urn:microsoft.com/office/officeart/2005/8/colors/accent1_2" csCatId="accent1" phldr="1"/>
      <dgm:spPr>
        <a:scene3d>
          <a:camera prst="perspectiveLeft" zoom="91000">
            <a:rot lat="0" lon="1200000" rev="16200000"/>
          </a:camera>
          <a:lightRig rig="threePt" dir="t">
            <a:rot lat="0" lon="0" rev="20640000"/>
          </a:lightRig>
        </a:scene3d>
      </dgm:spPr>
    </dgm:pt>
    <dgm:pt modelId="{5491405B-43FD-4B0F-B1BF-F53A8A94496F}" type="pres">
      <dgm:prSet presAssocID="{807C801C-629A-4265-8E0E-7BD02D84FAB5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ABB2C34C-CD8E-4F13-83D1-A57AE7091632}" type="presOf" srcId="{807C801C-629A-4265-8E0E-7BD02D84FAB5}" destId="{5491405B-43FD-4B0F-B1BF-F53A8A94496F}" srcOrd="0" destOrd="0" presId="urn:microsoft.com/office/officeart/2005/8/layout/chevron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C9795CB-B8A5-4CCB-BFFB-6401192119E8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660745C-0602-417C-B279-0EEB67060C13}">
      <dgm:prSet phldrT="[Текст]"/>
      <dgm:spPr>
        <a:solidFill>
          <a:srgbClr val="0000FF"/>
        </a:solidFill>
      </dgm:spPr>
      <dgm:t>
        <a:bodyPr/>
        <a:lstStyle/>
        <a:p>
          <a:r>
            <a:rPr lang="ru-RU" dirty="0" smtClean="0"/>
            <a:t>Экспертиза Министерства финансов Республики Марий Эл</a:t>
          </a:r>
          <a:endParaRPr lang="ru-RU" dirty="0"/>
        </a:p>
      </dgm:t>
    </dgm:pt>
    <dgm:pt modelId="{4E169EAA-0C58-422C-A0B8-DB3154E2DA46}" type="parTrans" cxnId="{B63B338D-081A-477F-AA14-C2385F45BED4}">
      <dgm:prSet/>
      <dgm:spPr/>
      <dgm:t>
        <a:bodyPr/>
        <a:lstStyle/>
        <a:p>
          <a:endParaRPr lang="ru-RU"/>
        </a:p>
      </dgm:t>
    </dgm:pt>
    <dgm:pt modelId="{EFE85325-4BF4-4147-AE8C-45EA5546F57A}" type="sibTrans" cxnId="{B63B338D-081A-477F-AA14-C2385F45BED4}">
      <dgm:prSet/>
      <dgm:spPr/>
      <dgm:t>
        <a:bodyPr/>
        <a:lstStyle/>
        <a:p>
          <a:endParaRPr lang="ru-RU"/>
        </a:p>
      </dgm:t>
    </dgm:pt>
    <dgm:pt modelId="{48C70D9D-F880-40B1-ABCD-9A1B03269304}">
      <dgm:prSet phldrT="[Текст]"/>
      <dgm:spPr>
        <a:solidFill>
          <a:srgbClr val="0000FF"/>
        </a:solidFill>
      </dgm:spPr>
      <dgm:t>
        <a:bodyPr/>
        <a:lstStyle/>
        <a:p>
          <a:r>
            <a:rPr lang="ru-RU" dirty="0" smtClean="0"/>
            <a:t>Публичные слушания </a:t>
          </a:r>
        </a:p>
        <a:p>
          <a:r>
            <a:rPr lang="ru-RU" dirty="0" smtClean="0"/>
            <a:t>16 декабря 2020 года</a:t>
          </a:r>
          <a:endParaRPr lang="ru-RU" dirty="0"/>
        </a:p>
      </dgm:t>
    </dgm:pt>
    <dgm:pt modelId="{EB8829A1-FE3C-4F2D-977E-ACFC011FCF5A}" type="parTrans" cxnId="{A42285CB-8A3F-449B-8916-5A0CC700154D}">
      <dgm:prSet/>
      <dgm:spPr/>
      <dgm:t>
        <a:bodyPr/>
        <a:lstStyle/>
        <a:p>
          <a:endParaRPr lang="ru-RU"/>
        </a:p>
      </dgm:t>
    </dgm:pt>
    <dgm:pt modelId="{F5F0DB35-0B29-40E1-8874-4D87ACA2DA5A}" type="sibTrans" cxnId="{A42285CB-8A3F-449B-8916-5A0CC700154D}">
      <dgm:prSet/>
      <dgm:spPr/>
      <dgm:t>
        <a:bodyPr/>
        <a:lstStyle/>
        <a:p>
          <a:endParaRPr lang="ru-RU"/>
        </a:p>
      </dgm:t>
    </dgm:pt>
    <dgm:pt modelId="{D9404D89-D500-4BEE-BE22-347B36CB0DF1}">
      <dgm:prSet phldrT="[Текст]"/>
      <dgm:spPr>
        <a:solidFill>
          <a:srgbClr val="0000FF"/>
        </a:solidFill>
      </dgm:spPr>
      <dgm:t>
        <a:bodyPr/>
        <a:lstStyle/>
        <a:p>
          <a:r>
            <a:rPr lang="ru-RU" dirty="0" smtClean="0"/>
            <a:t>Комиссия по бюджету </a:t>
          </a:r>
        </a:p>
        <a:p>
          <a:r>
            <a:rPr lang="ru-RU" dirty="0" smtClean="0"/>
            <a:t>и платежам</a:t>
          </a:r>
          <a:endParaRPr lang="ru-RU" dirty="0"/>
        </a:p>
      </dgm:t>
    </dgm:pt>
    <dgm:pt modelId="{1DDB350E-CA4F-42DE-8E44-130BD56ECD4F}" type="parTrans" cxnId="{10322759-80DE-4BE2-A8B7-DB9A4A721344}">
      <dgm:prSet/>
      <dgm:spPr/>
      <dgm:t>
        <a:bodyPr/>
        <a:lstStyle/>
        <a:p>
          <a:endParaRPr lang="ru-RU"/>
        </a:p>
      </dgm:t>
    </dgm:pt>
    <dgm:pt modelId="{F51F9DA1-0C8C-465B-B655-827E529DE8AB}" type="sibTrans" cxnId="{10322759-80DE-4BE2-A8B7-DB9A4A721344}">
      <dgm:prSet/>
      <dgm:spPr/>
      <dgm:t>
        <a:bodyPr/>
        <a:lstStyle/>
        <a:p>
          <a:endParaRPr lang="ru-RU"/>
        </a:p>
      </dgm:t>
    </dgm:pt>
    <dgm:pt modelId="{B1F5AE50-0536-407A-8EE9-DA0421AD4AD7}" type="pres">
      <dgm:prSet presAssocID="{4C9795CB-B8A5-4CCB-BFFB-6401192119E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BED142A-22B1-43FB-B937-DF496CFE5303}" type="pres">
      <dgm:prSet presAssocID="{D9404D89-D500-4BEE-BE22-347B36CB0DF1}" presName="boxAndChildren" presStyleCnt="0"/>
      <dgm:spPr/>
    </dgm:pt>
    <dgm:pt modelId="{9314A696-0E16-4414-A705-FEEB7462D5D2}" type="pres">
      <dgm:prSet presAssocID="{D9404D89-D500-4BEE-BE22-347B36CB0DF1}" presName="parentTextBox" presStyleLbl="node1" presStyleIdx="0" presStyleCnt="3"/>
      <dgm:spPr/>
      <dgm:t>
        <a:bodyPr/>
        <a:lstStyle/>
        <a:p>
          <a:endParaRPr lang="ru-RU"/>
        </a:p>
      </dgm:t>
    </dgm:pt>
    <dgm:pt modelId="{3F848DE3-9C3D-40EE-A289-4669763A52F4}" type="pres">
      <dgm:prSet presAssocID="{F5F0DB35-0B29-40E1-8874-4D87ACA2DA5A}" presName="sp" presStyleCnt="0"/>
      <dgm:spPr/>
    </dgm:pt>
    <dgm:pt modelId="{F1645FD1-ED89-4B5C-ADB1-3418CC8C1FB5}" type="pres">
      <dgm:prSet presAssocID="{48C70D9D-F880-40B1-ABCD-9A1B03269304}" presName="arrowAndChildren" presStyleCnt="0"/>
      <dgm:spPr/>
    </dgm:pt>
    <dgm:pt modelId="{1ED8052B-0FEB-438B-8859-75B669B04A9B}" type="pres">
      <dgm:prSet presAssocID="{48C70D9D-F880-40B1-ABCD-9A1B03269304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7BC0C350-A17A-43E9-94FD-211034FAC8A2}" type="pres">
      <dgm:prSet presAssocID="{EFE85325-4BF4-4147-AE8C-45EA5546F57A}" presName="sp" presStyleCnt="0"/>
      <dgm:spPr/>
    </dgm:pt>
    <dgm:pt modelId="{1A9B989A-455B-47E3-B43A-C9EC8FD64544}" type="pres">
      <dgm:prSet presAssocID="{6660745C-0602-417C-B279-0EEB67060C13}" presName="arrowAndChildren" presStyleCnt="0"/>
      <dgm:spPr/>
    </dgm:pt>
    <dgm:pt modelId="{D3651AD5-0A0B-4290-9EAE-20077951DFD2}" type="pres">
      <dgm:prSet presAssocID="{6660745C-0602-417C-B279-0EEB67060C13}" presName="parentTextArrow" presStyleLbl="node1" presStyleIdx="2" presStyleCnt="3" custLinFactNeighborY="3941"/>
      <dgm:spPr/>
      <dgm:t>
        <a:bodyPr/>
        <a:lstStyle/>
        <a:p>
          <a:endParaRPr lang="ru-RU"/>
        </a:p>
      </dgm:t>
    </dgm:pt>
  </dgm:ptLst>
  <dgm:cxnLst>
    <dgm:cxn modelId="{A42285CB-8A3F-449B-8916-5A0CC700154D}" srcId="{4C9795CB-B8A5-4CCB-BFFB-6401192119E8}" destId="{48C70D9D-F880-40B1-ABCD-9A1B03269304}" srcOrd="1" destOrd="0" parTransId="{EB8829A1-FE3C-4F2D-977E-ACFC011FCF5A}" sibTransId="{F5F0DB35-0B29-40E1-8874-4D87ACA2DA5A}"/>
    <dgm:cxn modelId="{FE57B61B-EE69-4ACB-814B-E672127B8DD5}" type="presOf" srcId="{D9404D89-D500-4BEE-BE22-347B36CB0DF1}" destId="{9314A696-0E16-4414-A705-FEEB7462D5D2}" srcOrd="0" destOrd="0" presId="urn:microsoft.com/office/officeart/2005/8/layout/process4"/>
    <dgm:cxn modelId="{9C425E88-CA18-41AE-A8DD-810C1BEC298D}" type="presOf" srcId="{48C70D9D-F880-40B1-ABCD-9A1B03269304}" destId="{1ED8052B-0FEB-438B-8859-75B669B04A9B}" srcOrd="0" destOrd="0" presId="urn:microsoft.com/office/officeart/2005/8/layout/process4"/>
    <dgm:cxn modelId="{938E6728-880A-4489-ACAC-0C185FF2B6A5}" type="presOf" srcId="{4C9795CB-B8A5-4CCB-BFFB-6401192119E8}" destId="{B1F5AE50-0536-407A-8EE9-DA0421AD4AD7}" srcOrd="0" destOrd="0" presId="urn:microsoft.com/office/officeart/2005/8/layout/process4"/>
    <dgm:cxn modelId="{10322759-80DE-4BE2-A8B7-DB9A4A721344}" srcId="{4C9795CB-B8A5-4CCB-BFFB-6401192119E8}" destId="{D9404D89-D500-4BEE-BE22-347B36CB0DF1}" srcOrd="2" destOrd="0" parTransId="{1DDB350E-CA4F-42DE-8E44-130BD56ECD4F}" sibTransId="{F51F9DA1-0C8C-465B-B655-827E529DE8AB}"/>
    <dgm:cxn modelId="{B63B338D-081A-477F-AA14-C2385F45BED4}" srcId="{4C9795CB-B8A5-4CCB-BFFB-6401192119E8}" destId="{6660745C-0602-417C-B279-0EEB67060C13}" srcOrd="0" destOrd="0" parTransId="{4E169EAA-0C58-422C-A0B8-DB3154E2DA46}" sibTransId="{EFE85325-4BF4-4147-AE8C-45EA5546F57A}"/>
    <dgm:cxn modelId="{1A19D512-37A6-429E-9E20-474E51747BC8}" type="presOf" srcId="{6660745C-0602-417C-B279-0EEB67060C13}" destId="{D3651AD5-0A0B-4290-9EAE-20077951DFD2}" srcOrd="0" destOrd="0" presId="urn:microsoft.com/office/officeart/2005/8/layout/process4"/>
    <dgm:cxn modelId="{522E4F05-2660-46F0-B684-78F41606E5E8}" type="presParOf" srcId="{B1F5AE50-0536-407A-8EE9-DA0421AD4AD7}" destId="{CBED142A-22B1-43FB-B937-DF496CFE5303}" srcOrd="0" destOrd="0" presId="urn:microsoft.com/office/officeart/2005/8/layout/process4"/>
    <dgm:cxn modelId="{3B22C2AC-F7C6-478D-BCAF-6FF4115F323B}" type="presParOf" srcId="{CBED142A-22B1-43FB-B937-DF496CFE5303}" destId="{9314A696-0E16-4414-A705-FEEB7462D5D2}" srcOrd="0" destOrd="0" presId="urn:microsoft.com/office/officeart/2005/8/layout/process4"/>
    <dgm:cxn modelId="{E7D9C798-70CE-4157-8F01-C10A6477A8DA}" type="presParOf" srcId="{B1F5AE50-0536-407A-8EE9-DA0421AD4AD7}" destId="{3F848DE3-9C3D-40EE-A289-4669763A52F4}" srcOrd="1" destOrd="0" presId="urn:microsoft.com/office/officeart/2005/8/layout/process4"/>
    <dgm:cxn modelId="{42DD47D2-44B0-4747-8491-26641DC7C1F3}" type="presParOf" srcId="{B1F5AE50-0536-407A-8EE9-DA0421AD4AD7}" destId="{F1645FD1-ED89-4B5C-ADB1-3418CC8C1FB5}" srcOrd="2" destOrd="0" presId="urn:microsoft.com/office/officeart/2005/8/layout/process4"/>
    <dgm:cxn modelId="{AC74BAF6-09F7-4635-A7CB-BB52CE5A570C}" type="presParOf" srcId="{F1645FD1-ED89-4B5C-ADB1-3418CC8C1FB5}" destId="{1ED8052B-0FEB-438B-8859-75B669B04A9B}" srcOrd="0" destOrd="0" presId="urn:microsoft.com/office/officeart/2005/8/layout/process4"/>
    <dgm:cxn modelId="{AE931788-A6AC-4CE1-9928-C594EA5B5642}" type="presParOf" srcId="{B1F5AE50-0536-407A-8EE9-DA0421AD4AD7}" destId="{7BC0C350-A17A-43E9-94FD-211034FAC8A2}" srcOrd="3" destOrd="0" presId="urn:microsoft.com/office/officeart/2005/8/layout/process4"/>
    <dgm:cxn modelId="{5670FC5E-1390-4FE7-8D11-C16210C31FE4}" type="presParOf" srcId="{B1F5AE50-0536-407A-8EE9-DA0421AD4AD7}" destId="{1A9B989A-455B-47E3-B43A-C9EC8FD64544}" srcOrd="4" destOrd="0" presId="urn:microsoft.com/office/officeart/2005/8/layout/process4"/>
    <dgm:cxn modelId="{E204AED5-EDCD-4DC0-B38C-692B4D6E02B9}" type="presParOf" srcId="{1A9B989A-455B-47E3-B43A-C9EC8FD64544}" destId="{D3651AD5-0A0B-4290-9EAE-20077951DFD2}" srcOrd="0" destOrd="0" presId="urn:microsoft.com/office/officeart/2005/8/layout/process4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91BFD79-7B65-457A-9DA2-96E7FDDE5E7C}" type="doc">
      <dgm:prSet loTypeId="urn:microsoft.com/office/officeart/2005/8/layout/vList2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986D9A4B-3F47-4151-A478-AB2690B34FF7}">
      <dgm:prSet phldrT="[Текст]"/>
      <dgm:spPr/>
      <dgm:t>
        <a:bodyPr/>
        <a:lstStyle/>
        <a:p>
          <a:pPr algn="ctr"/>
          <a:r>
            <a:rPr lang="ru-RU" b="1" dirty="0" smtClean="0"/>
            <a:t>Темп роста реализации продукции сельского хозяйства собственного производства  102,8%</a:t>
          </a:r>
          <a:endParaRPr lang="ru-RU" b="1" dirty="0"/>
        </a:p>
      </dgm:t>
    </dgm:pt>
    <dgm:pt modelId="{A124E06B-9C72-4D73-AD8E-A0FAA06E7C08}" type="parTrans" cxnId="{50B8D0BF-E63A-45D1-8177-F0572D628CEA}">
      <dgm:prSet/>
      <dgm:spPr/>
      <dgm:t>
        <a:bodyPr/>
        <a:lstStyle/>
        <a:p>
          <a:endParaRPr lang="ru-RU"/>
        </a:p>
      </dgm:t>
    </dgm:pt>
    <dgm:pt modelId="{B057802C-3288-457B-BD3D-59D60B338574}" type="sibTrans" cxnId="{50B8D0BF-E63A-45D1-8177-F0572D628CEA}">
      <dgm:prSet/>
      <dgm:spPr/>
      <dgm:t>
        <a:bodyPr/>
        <a:lstStyle/>
        <a:p>
          <a:endParaRPr lang="ru-RU"/>
        </a:p>
      </dgm:t>
    </dgm:pt>
    <dgm:pt modelId="{A58D29C6-0AC4-43DC-A694-078B5D83BC2A}">
      <dgm:prSet/>
      <dgm:spPr/>
      <dgm:t>
        <a:bodyPr/>
        <a:lstStyle/>
        <a:p>
          <a:pPr algn="ctr"/>
          <a:r>
            <a:rPr lang="ru-RU" b="1" dirty="0" smtClean="0"/>
            <a:t>Фонд оплаты труда на 2021 год – 1323,0 млн. рублей </a:t>
          </a:r>
        </a:p>
        <a:p>
          <a:pPr algn="ctr"/>
          <a:r>
            <a:rPr lang="ru-RU" b="1" dirty="0" smtClean="0"/>
            <a:t>( рост к оценке 2020 года 106,5%) </a:t>
          </a:r>
          <a:endParaRPr lang="ru-RU" b="1" dirty="0"/>
        </a:p>
      </dgm:t>
    </dgm:pt>
    <dgm:pt modelId="{B7F1AFF8-EA44-4251-9C13-B6EC0E542F4E}" type="parTrans" cxnId="{C3AC09CE-6753-4BEA-A1B9-4B437163BEBB}">
      <dgm:prSet/>
      <dgm:spPr/>
      <dgm:t>
        <a:bodyPr/>
        <a:lstStyle/>
        <a:p>
          <a:endParaRPr lang="ru-RU"/>
        </a:p>
      </dgm:t>
    </dgm:pt>
    <dgm:pt modelId="{9A4CDEF8-BFBB-434A-987B-89C6A24F754F}" type="sibTrans" cxnId="{C3AC09CE-6753-4BEA-A1B9-4B437163BEBB}">
      <dgm:prSet/>
      <dgm:spPr/>
      <dgm:t>
        <a:bodyPr/>
        <a:lstStyle/>
        <a:p>
          <a:endParaRPr lang="ru-RU"/>
        </a:p>
      </dgm:t>
    </dgm:pt>
    <dgm:pt modelId="{4B888FAD-0485-48C5-BC24-218CFEE83EE9}">
      <dgm:prSet/>
      <dgm:spPr>
        <a:solidFill>
          <a:srgbClr val="12D45C"/>
        </a:solidFill>
      </dgm:spPr>
      <dgm:t>
        <a:bodyPr/>
        <a:lstStyle/>
        <a:p>
          <a:pPr algn="ctr"/>
          <a:r>
            <a:rPr lang="ru-RU" b="1" dirty="0" smtClean="0">
              <a:solidFill>
                <a:schemeClr val="tx1"/>
              </a:solidFill>
            </a:rPr>
            <a:t>Индекс потребительских цен (среднегодовой)  103,8%</a:t>
          </a:r>
          <a:endParaRPr lang="ru-RU" b="1" dirty="0">
            <a:solidFill>
              <a:schemeClr val="tx1"/>
            </a:solidFill>
          </a:endParaRPr>
        </a:p>
      </dgm:t>
    </dgm:pt>
    <dgm:pt modelId="{99889884-F28B-488C-9175-015B480786A0}" type="parTrans" cxnId="{9F547456-8956-46F3-9A95-E6478FFAE3BC}">
      <dgm:prSet/>
      <dgm:spPr/>
      <dgm:t>
        <a:bodyPr/>
        <a:lstStyle/>
        <a:p>
          <a:endParaRPr lang="ru-RU"/>
        </a:p>
      </dgm:t>
    </dgm:pt>
    <dgm:pt modelId="{76369ABB-3C15-4582-AD74-A9FCAD03469F}" type="sibTrans" cxnId="{9F547456-8956-46F3-9A95-E6478FFAE3BC}">
      <dgm:prSet/>
      <dgm:spPr/>
      <dgm:t>
        <a:bodyPr/>
        <a:lstStyle/>
        <a:p>
          <a:endParaRPr lang="ru-RU"/>
        </a:p>
      </dgm:t>
    </dgm:pt>
    <dgm:pt modelId="{F9816897-8508-4E95-B1C3-0E8D5AB921ED}" type="pres">
      <dgm:prSet presAssocID="{691BFD79-7B65-457A-9DA2-96E7FDDE5E7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5BCB9DA-4F98-4164-B454-67AFC37A06F6}" type="pres">
      <dgm:prSet presAssocID="{A58D29C6-0AC4-43DC-A694-078B5D83BC2A}" presName="parentText" presStyleLbl="node1" presStyleIdx="0" presStyleCnt="3" custLinFactY="-6456" custLinFactNeighborX="39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1FD4E9-5D9B-4B1A-9D66-97F6BBCFAEAC}" type="pres">
      <dgm:prSet presAssocID="{9A4CDEF8-BFBB-434A-987B-89C6A24F754F}" presName="spacer" presStyleCnt="0"/>
      <dgm:spPr/>
    </dgm:pt>
    <dgm:pt modelId="{ED38961B-347D-4795-84F9-1E9A02DC53EB}" type="pres">
      <dgm:prSet presAssocID="{4B888FAD-0485-48C5-BC24-218CFEE83EE9}" presName="parentText" presStyleLbl="node1" presStyleIdx="1" presStyleCnt="3" custScaleX="94734" custLinFactNeighborX="-3483" custLinFactNeighborY="-855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A46850-9BA1-4F9B-8EC1-E00F370B4FB0}" type="pres">
      <dgm:prSet presAssocID="{76369ABB-3C15-4582-AD74-A9FCAD03469F}" presName="spacer" presStyleCnt="0"/>
      <dgm:spPr/>
    </dgm:pt>
    <dgm:pt modelId="{7DC4CC13-B79B-4287-AF55-F5B40E9C2496}" type="pres">
      <dgm:prSet presAssocID="{986D9A4B-3F47-4151-A478-AB2690B34FF7}" presName="parentText" presStyleLbl="node1" presStyleIdx="2" presStyleCnt="3" custScaleX="91267" custLinFactY="494" custLinFactNeighborX="-5216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A9E6546-1ACE-49DA-AC40-5A311876DB1A}" type="presOf" srcId="{986D9A4B-3F47-4151-A478-AB2690B34FF7}" destId="{7DC4CC13-B79B-4287-AF55-F5B40E9C2496}" srcOrd="0" destOrd="0" presId="urn:microsoft.com/office/officeart/2005/8/layout/vList2"/>
    <dgm:cxn modelId="{1A0B347F-95F7-46F1-834E-BE0BBBD01AB0}" type="presOf" srcId="{4B888FAD-0485-48C5-BC24-218CFEE83EE9}" destId="{ED38961B-347D-4795-84F9-1E9A02DC53EB}" srcOrd="0" destOrd="0" presId="urn:microsoft.com/office/officeart/2005/8/layout/vList2"/>
    <dgm:cxn modelId="{19FC9415-6EC4-41EB-B98B-6610CB42BC29}" type="presOf" srcId="{691BFD79-7B65-457A-9DA2-96E7FDDE5E7C}" destId="{F9816897-8508-4E95-B1C3-0E8D5AB921ED}" srcOrd="0" destOrd="0" presId="urn:microsoft.com/office/officeart/2005/8/layout/vList2"/>
    <dgm:cxn modelId="{50B8D0BF-E63A-45D1-8177-F0572D628CEA}" srcId="{691BFD79-7B65-457A-9DA2-96E7FDDE5E7C}" destId="{986D9A4B-3F47-4151-A478-AB2690B34FF7}" srcOrd="2" destOrd="0" parTransId="{A124E06B-9C72-4D73-AD8E-A0FAA06E7C08}" sibTransId="{B057802C-3288-457B-BD3D-59D60B338574}"/>
    <dgm:cxn modelId="{C3AC09CE-6753-4BEA-A1B9-4B437163BEBB}" srcId="{691BFD79-7B65-457A-9DA2-96E7FDDE5E7C}" destId="{A58D29C6-0AC4-43DC-A694-078B5D83BC2A}" srcOrd="0" destOrd="0" parTransId="{B7F1AFF8-EA44-4251-9C13-B6EC0E542F4E}" sibTransId="{9A4CDEF8-BFBB-434A-987B-89C6A24F754F}"/>
    <dgm:cxn modelId="{9F547456-8956-46F3-9A95-E6478FFAE3BC}" srcId="{691BFD79-7B65-457A-9DA2-96E7FDDE5E7C}" destId="{4B888FAD-0485-48C5-BC24-218CFEE83EE9}" srcOrd="1" destOrd="0" parTransId="{99889884-F28B-488C-9175-015B480786A0}" sibTransId="{76369ABB-3C15-4582-AD74-A9FCAD03469F}"/>
    <dgm:cxn modelId="{6DBFDA58-5512-431B-90E4-127A520779DB}" type="presOf" srcId="{A58D29C6-0AC4-43DC-A694-078B5D83BC2A}" destId="{35BCB9DA-4F98-4164-B454-67AFC37A06F6}" srcOrd="0" destOrd="0" presId="urn:microsoft.com/office/officeart/2005/8/layout/vList2"/>
    <dgm:cxn modelId="{565A2549-47F1-46D8-8010-63A607B58108}" type="presParOf" srcId="{F9816897-8508-4E95-B1C3-0E8D5AB921ED}" destId="{35BCB9DA-4F98-4164-B454-67AFC37A06F6}" srcOrd="0" destOrd="0" presId="urn:microsoft.com/office/officeart/2005/8/layout/vList2"/>
    <dgm:cxn modelId="{DF3653CF-414F-464B-A3F5-370F8387E924}" type="presParOf" srcId="{F9816897-8508-4E95-B1C3-0E8D5AB921ED}" destId="{831FD4E9-5D9B-4B1A-9D66-97F6BBCFAEAC}" srcOrd="1" destOrd="0" presId="urn:microsoft.com/office/officeart/2005/8/layout/vList2"/>
    <dgm:cxn modelId="{40AD451D-B9DB-43C3-8FC8-FCFFE503CCC1}" type="presParOf" srcId="{F9816897-8508-4E95-B1C3-0E8D5AB921ED}" destId="{ED38961B-347D-4795-84F9-1E9A02DC53EB}" srcOrd="2" destOrd="0" presId="urn:microsoft.com/office/officeart/2005/8/layout/vList2"/>
    <dgm:cxn modelId="{C4357766-FD25-46BC-930C-E635068A04EB}" type="presParOf" srcId="{F9816897-8508-4E95-B1C3-0E8D5AB921ED}" destId="{69A46850-9BA1-4F9B-8EC1-E00F370B4FB0}" srcOrd="3" destOrd="0" presId="urn:microsoft.com/office/officeart/2005/8/layout/vList2"/>
    <dgm:cxn modelId="{57C9D95F-E424-4D2C-A8B4-CFCF7B7EC44E}" type="presParOf" srcId="{F9816897-8508-4E95-B1C3-0E8D5AB921ED}" destId="{7DC4CC13-B79B-4287-AF55-F5B40E9C2496}" srcOrd="4" destOrd="0" presId="urn:microsoft.com/office/officeart/2005/8/layout/vList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51A7D1C-7221-47F4-9488-38E917EB06D7}" type="doc">
      <dgm:prSet loTypeId="urn:microsoft.com/office/officeart/2005/8/layout/vList2" loCatId="list" qsTypeId="urn:microsoft.com/office/officeart/2005/8/quickstyle/3d4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EE8781E7-38F6-4C5D-A3CB-23CFB44CA986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0"/>
          <a:r>
            <a:rPr lang="ru-RU" b="1" cap="none" spc="0" dirty="0" smtClean="0">
              <a:ln w="12700"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Спасибо за внимание !</a:t>
          </a:r>
          <a:endParaRPr lang="ru-RU" b="1" cap="none" spc="0" dirty="0">
            <a:ln w="12700">
              <a:prstDash val="solid"/>
            </a:ln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4942F78B-1D3B-4DA9-AB9F-21ADC366116E}" type="parTrans" cxnId="{712B8217-FAD9-4A1F-9CE4-814DBA73074B}">
      <dgm:prSet/>
      <dgm:spPr/>
      <dgm:t>
        <a:bodyPr/>
        <a:lstStyle/>
        <a:p>
          <a:endParaRPr lang="ru-RU"/>
        </a:p>
      </dgm:t>
    </dgm:pt>
    <dgm:pt modelId="{CB406698-2774-4081-B1F0-9269B16CD14B}" type="sibTrans" cxnId="{712B8217-FAD9-4A1F-9CE4-814DBA73074B}">
      <dgm:prSet/>
      <dgm:spPr/>
      <dgm:t>
        <a:bodyPr/>
        <a:lstStyle/>
        <a:p>
          <a:endParaRPr lang="ru-RU"/>
        </a:p>
      </dgm:t>
    </dgm:pt>
    <dgm:pt modelId="{CE5E39D2-1490-4B61-8F72-661547A2EE53}" type="pres">
      <dgm:prSet presAssocID="{851A7D1C-7221-47F4-9488-38E917EB06D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A9DF3E8-2CD8-45C4-8FB9-514601FFD3AD}" type="pres">
      <dgm:prSet presAssocID="{EE8781E7-38F6-4C5D-A3CB-23CFB44CA986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12B8217-FAD9-4A1F-9CE4-814DBA73074B}" srcId="{851A7D1C-7221-47F4-9488-38E917EB06D7}" destId="{EE8781E7-38F6-4C5D-A3CB-23CFB44CA986}" srcOrd="0" destOrd="0" parTransId="{4942F78B-1D3B-4DA9-AB9F-21ADC366116E}" sibTransId="{CB406698-2774-4081-B1F0-9269B16CD14B}"/>
    <dgm:cxn modelId="{A03DB92B-74C3-4C6F-97D5-D13973F37842}" type="presOf" srcId="{EE8781E7-38F6-4C5D-A3CB-23CFB44CA986}" destId="{AA9DF3E8-2CD8-45C4-8FB9-514601FFD3AD}" srcOrd="0" destOrd="0" presId="urn:microsoft.com/office/officeart/2005/8/layout/vList2"/>
    <dgm:cxn modelId="{CB9E622C-3457-466E-B73B-825842F98D3D}" type="presOf" srcId="{851A7D1C-7221-47F4-9488-38E917EB06D7}" destId="{CE5E39D2-1490-4B61-8F72-661547A2EE53}" srcOrd="0" destOrd="0" presId="urn:microsoft.com/office/officeart/2005/8/layout/vList2"/>
    <dgm:cxn modelId="{B9E680E9-3568-445B-B1EC-F448CB0EE8A0}" type="presParOf" srcId="{CE5E39D2-1490-4B61-8F72-661547A2EE53}" destId="{AA9DF3E8-2CD8-45C4-8FB9-514601FFD3A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A9DF3E8-2CD8-45C4-8FB9-514601FFD3AD}">
      <dsp:nvSpPr>
        <dsp:cNvPr id="0" name=""/>
        <dsp:cNvSpPr/>
      </dsp:nvSpPr>
      <dsp:spPr>
        <a:xfrm>
          <a:off x="0" y="188288"/>
          <a:ext cx="3643337" cy="1909439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  <a:scene3d>
          <a:camera prst="orthographicFront"/>
          <a:lightRig rig="chilly" dir="t"/>
        </a:scene3d>
        <a:sp3d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b="1" kern="1200" cap="none" spc="0" dirty="0" smtClean="0">
              <a:ln w="12700"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Спасибо за внимание !</a:t>
          </a:r>
          <a:endParaRPr lang="ru-RU" sz="4800" b="1" kern="1200" cap="none" spc="0" dirty="0">
            <a:ln w="12700">
              <a:prstDash val="solid"/>
            </a:ln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sp:txBody>
      <dsp:txXfrm>
        <a:off x="0" y="188288"/>
        <a:ext cx="3643337" cy="19094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0.25422</cdr:x>
      <cdr:y>0.40216</cdr:y>
    </cdr:from>
    <cdr:to>
      <cdr:x>0.4132</cdr:x>
      <cdr:y>0.68594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85984" y="2143140"/>
          <a:ext cx="1428760" cy="15001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/>
            <a:t>Всего:  </a:t>
          </a:r>
          <a:endParaRPr lang="ru-RU" sz="2000" b="1" dirty="0"/>
        </a:p>
        <a:p xmlns:a="http://schemas.openxmlformats.org/drawingml/2006/main">
          <a:pPr algn="ctr"/>
          <a:r>
            <a:rPr lang="ru-RU" sz="2000" b="1" dirty="0" smtClean="0"/>
            <a:t>157,4</a:t>
          </a:r>
        </a:p>
        <a:p xmlns:a="http://schemas.openxmlformats.org/drawingml/2006/main">
          <a:pPr algn="ctr"/>
          <a:r>
            <a:rPr lang="ru-RU" sz="2000" b="1" dirty="0" smtClean="0"/>
            <a:t>млн. рублей </a:t>
          </a:r>
          <a:endParaRPr lang="ru-RU" sz="2000" b="1" dirty="0"/>
        </a:p>
      </cdr:txBody>
    </cdr:sp>
  </cdr:relSizeAnchor>
  <cdr:relSizeAnchor xmlns:cdr="http://schemas.openxmlformats.org/drawingml/2006/chartDrawing">
    <cdr:from>
      <cdr:x>0.19841</cdr:x>
      <cdr:y>0.06757</cdr:y>
    </cdr:from>
    <cdr:to>
      <cdr:x>0.30902</cdr:x>
      <cdr:y>0.15866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785919" y="357177"/>
          <a:ext cx="995614" cy="4815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400" b="1" dirty="0"/>
        </a:p>
      </cdr:txBody>
    </cdr:sp>
  </cdr:relSizeAnchor>
  <cdr:relSizeAnchor xmlns:cdr="http://schemas.openxmlformats.org/drawingml/2006/chartDrawing">
    <cdr:from>
      <cdr:x>0.00457</cdr:x>
      <cdr:y>0.46958</cdr:y>
    </cdr:from>
    <cdr:to>
      <cdr:x>0.0765</cdr:x>
      <cdr:y>0.52264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6668" y="2498238"/>
          <a:ext cx="642953" cy="2857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b="1" dirty="0"/>
        </a:p>
      </cdr:txBody>
    </cdr:sp>
  </cdr:relSizeAnchor>
  <cdr:relSizeAnchor xmlns:cdr="http://schemas.openxmlformats.org/drawingml/2006/chartDrawing">
    <cdr:from>
      <cdr:x>0.01637</cdr:x>
      <cdr:y>0.38814</cdr:y>
    </cdr:from>
    <cdr:to>
      <cdr:x>0.08011</cdr:x>
      <cdr:y>0.45621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42844" y="2071702"/>
          <a:ext cx="571504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b="1" dirty="0"/>
        </a:p>
      </cdr:txBody>
    </cdr:sp>
  </cdr:relSizeAnchor>
  <cdr:relSizeAnchor xmlns:cdr="http://schemas.openxmlformats.org/drawingml/2006/chartDrawing">
    <cdr:from>
      <cdr:x>0.10317</cdr:x>
      <cdr:y>0.01351</cdr:y>
    </cdr:from>
    <cdr:to>
      <cdr:x>0.17385</cdr:x>
      <cdr:y>0.05405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928663" y="71438"/>
          <a:ext cx="636199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4,9</a:t>
          </a:r>
        </a:p>
        <a:p xmlns:a="http://schemas.openxmlformats.org/drawingml/2006/main">
          <a:endParaRPr lang="ru-RU" sz="1200" b="1" dirty="0"/>
        </a:p>
      </cdr:txBody>
    </cdr:sp>
  </cdr:relSizeAnchor>
  <cdr:relSizeAnchor xmlns:cdr="http://schemas.openxmlformats.org/drawingml/2006/chartDrawing">
    <cdr:from>
      <cdr:x>0.55505</cdr:x>
      <cdr:y>0.81958</cdr:y>
    </cdr:from>
    <cdr:to>
      <cdr:x>0.69023</cdr:x>
      <cdr:y>0.91342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5000628" y="4357718"/>
          <a:ext cx="1214446" cy="5000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400" b="1" dirty="0"/>
        </a:p>
      </cdr:txBody>
    </cdr:sp>
  </cdr:relSizeAnchor>
  <cdr:relSizeAnchor xmlns:cdr="http://schemas.openxmlformats.org/drawingml/2006/chartDrawing">
    <cdr:from>
      <cdr:x>0.5</cdr:x>
      <cdr:y>0.78379</cdr:y>
    </cdr:from>
    <cdr:to>
      <cdr:x>0.56349</cdr:x>
      <cdr:y>0.83784</cdr:y>
    </cdr:to>
    <cdr:sp macro="" textlink="">
      <cdr:nvSpPr>
        <cdr:cNvPr id="9" name="Прямая со стрелкой 8"/>
        <cdr:cNvSpPr/>
      </cdr:nvSpPr>
      <cdr:spPr>
        <a:xfrm xmlns:a="http://schemas.openxmlformats.org/drawingml/2006/main" flipH="1" flipV="1">
          <a:off x="4500563" y="4143391"/>
          <a:ext cx="571504" cy="285752"/>
        </a:xfrm>
        <a:prstGeom xmlns:a="http://schemas.openxmlformats.org/drawingml/2006/main" prst="straightConnector1">
          <a:avLst/>
        </a:prstGeom>
        <a:ln xmlns:a="http://schemas.openxmlformats.org/drawingml/2006/main" w="57150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0.29079</cdr:x>
      <cdr:y>0.06757</cdr:y>
    </cdr:from>
    <cdr:to>
      <cdr:x>0.29587</cdr:x>
      <cdr:y>0.13513</cdr:y>
    </cdr:to>
    <cdr:sp macro="" textlink="">
      <cdr:nvSpPr>
        <cdr:cNvPr id="10" name="Прямая со стрелкой 9"/>
        <cdr:cNvSpPr/>
      </cdr:nvSpPr>
      <cdr:spPr>
        <a:xfrm xmlns:a="http://schemas.openxmlformats.org/drawingml/2006/main" flipH="1">
          <a:off x="2617456" y="357177"/>
          <a:ext cx="45719" cy="357190"/>
        </a:xfrm>
        <a:prstGeom xmlns:a="http://schemas.openxmlformats.org/drawingml/2006/main" prst="straightConnector1">
          <a:avLst/>
        </a:prstGeom>
        <a:ln xmlns:a="http://schemas.openxmlformats.org/drawingml/2006/main" w="57150" cmpd="sng">
          <a:solidFill>
            <a:srgbClr val="FF0000"/>
          </a:solidFill>
          <a:headEnd w="lg" len="lg"/>
          <a:tailEnd type="arrow"/>
        </a:ln>
      </cdr:spPr>
      <cdr:style>
        <a:lnRef xmlns:a="http://schemas.openxmlformats.org/drawingml/2006/main" idx="1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0.23301</cdr:x>
      <cdr:y>0.08108</cdr:y>
    </cdr:from>
    <cdr:to>
      <cdr:x>0.23809</cdr:x>
      <cdr:y>0.16216</cdr:y>
    </cdr:to>
    <cdr:sp macro="" textlink="">
      <cdr:nvSpPr>
        <cdr:cNvPr id="11" name="Прямая со стрелкой 10"/>
        <cdr:cNvSpPr/>
      </cdr:nvSpPr>
      <cdr:spPr>
        <a:xfrm xmlns:a="http://schemas.openxmlformats.org/drawingml/2006/main">
          <a:off x="2097389" y="428615"/>
          <a:ext cx="45719" cy="428628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57150" cap="flat" cmpd="sng" algn="ctr">
          <a:solidFill>
            <a:srgbClr val="FF0000"/>
          </a:solidFill>
          <a:prstDash val="solid"/>
          <a:headEnd w="lg" len="lg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0.15873</cdr:x>
      <cdr:y>0.05405</cdr:y>
    </cdr:from>
    <cdr:to>
      <cdr:x>0.22222</cdr:x>
      <cdr:y>0.17567</cdr:y>
    </cdr:to>
    <cdr:sp macro="" textlink="">
      <cdr:nvSpPr>
        <cdr:cNvPr id="12" name="Прямая со стрелкой 11"/>
        <cdr:cNvSpPr/>
      </cdr:nvSpPr>
      <cdr:spPr>
        <a:xfrm xmlns:a="http://schemas.openxmlformats.org/drawingml/2006/main">
          <a:off x="1428729" y="285739"/>
          <a:ext cx="571504" cy="642942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57150" cap="flat" cmpd="sng" algn="ctr">
          <a:solidFill>
            <a:srgbClr val="FF0000"/>
          </a:solidFill>
          <a:prstDash val="solid"/>
          <a:headEnd w="lg" len="lg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0.0873</cdr:x>
      <cdr:y>0.13514</cdr:y>
    </cdr:from>
    <cdr:to>
      <cdr:x>0.18254</cdr:x>
      <cdr:y>0.21622</cdr:y>
    </cdr:to>
    <cdr:sp macro="" textlink="">
      <cdr:nvSpPr>
        <cdr:cNvPr id="13" name="Прямая со стрелкой 12"/>
        <cdr:cNvSpPr/>
      </cdr:nvSpPr>
      <cdr:spPr>
        <a:xfrm xmlns:a="http://schemas.openxmlformats.org/drawingml/2006/main">
          <a:off x="785787" y="714380"/>
          <a:ext cx="857256" cy="428628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57150" cap="flat" cmpd="sng" algn="ctr">
          <a:solidFill>
            <a:srgbClr val="FF0000"/>
          </a:solidFill>
          <a:prstDash val="solid"/>
          <a:headEnd w="lg" len="lg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0.43056</cdr:x>
      <cdr:y>0.81481</cdr:y>
    </cdr:from>
    <cdr:to>
      <cdr:x>0.82986</cdr:x>
      <cdr:y>0.90123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543296" y="4714908"/>
          <a:ext cx="3286148" cy="5000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0.09524</cdr:x>
      <cdr:y>0.88889</cdr:y>
    </cdr:from>
    <cdr:to>
      <cdr:x>0.92857</cdr:x>
      <cdr:y>0.97368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57256" y="5143536"/>
          <a:ext cx="7500947" cy="4906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500" b="1" dirty="0" smtClean="0">
              <a:latin typeface="Comic Sans MS" pitchFamily="66" charset="0"/>
            </a:rPr>
            <a:t> Всего – 370,7   Всего – 182,5    Всего – 244,9 </a:t>
          </a:r>
          <a:endParaRPr lang="ru-RU" sz="1500" b="1" dirty="0">
            <a:latin typeface="Comic Sans MS" pitchFamily="66" charset="0"/>
          </a:endParaRPr>
        </a:p>
      </cdr:txBody>
    </cdr:sp>
  </cdr:relSizeAnchor>
  <cdr:relSizeAnchor xmlns:cdr="http://schemas.openxmlformats.org/drawingml/2006/chartDrawing">
    <cdr:from>
      <cdr:x>0.81771</cdr:x>
      <cdr:y>0.03947</cdr:y>
    </cdr:from>
    <cdr:to>
      <cdr:x>0.98264</cdr:x>
      <cdr:y>0.09211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729434" y="214314"/>
          <a:ext cx="1357322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500" dirty="0"/>
        </a:p>
      </cdr:txBody>
    </cdr:sp>
  </cdr:relSizeAnchor>
  <cdr:relSizeAnchor xmlns:cdr="http://schemas.openxmlformats.org/drawingml/2006/chartDrawing">
    <cdr:from>
      <cdr:x>0.42064</cdr:x>
      <cdr:y>0.82278</cdr:y>
    </cdr:from>
    <cdr:to>
      <cdr:x>0.81994</cdr:x>
      <cdr:y>0.9092</cdr:y>
    </cdr:to>
    <cdr:sp macro="" textlink="">
      <cdr:nvSpPr>
        <cdr:cNvPr id="15" name="TextBox 1"/>
        <cdr:cNvSpPr txBox="1"/>
      </cdr:nvSpPr>
      <cdr:spPr>
        <a:xfrm xmlns:a="http://schemas.openxmlformats.org/drawingml/2006/main">
          <a:off x="3786214" y="4643470"/>
          <a:ext cx="3594161" cy="4877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0.27778</cdr:x>
      <cdr:y>0.90789</cdr:y>
    </cdr:from>
    <cdr:to>
      <cdr:x>0.85243</cdr:x>
      <cdr:y>0.97368</cdr:y>
    </cdr:to>
    <cdr:sp macro="" textlink="">
      <cdr:nvSpPr>
        <cdr:cNvPr id="16" name="TextBox 2"/>
        <cdr:cNvSpPr txBox="1"/>
      </cdr:nvSpPr>
      <cdr:spPr>
        <a:xfrm xmlns:a="http://schemas.openxmlformats.org/drawingml/2006/main">
          <a:off x="2500330" y="5123770"/>
          <a:ext cx="5172525" cy="3712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500" b="1" dirty="0">
            <a:latin typeface="Comic Sans MS" pitchFamily="66" charset="0"/>
          </a:endParaRPr>
        </a:p>
      </cdr:txBody>
    </cdr:sp>
  </cdr:relSizeAnchor>
  <cdr:relSizeAnchor xmlns:cdr="http://schemas.openxmlformats.org/drawingml/2006/chartDrawing">
    <cdr:from>
      <cdr:x>0.81771</cdr:x>
      <cdr:y>0.03947</cdr:y>
    </cdr:from>
    <cdr:to>
      <cdr:x>0.98264</cdr:x>
      <cdr:y>0.09211</cdr:y>
    </cdr:to>
    <cdr:sp macro="" textlink="">
      <cdr:nvSpPr>
        <cdr:cNvPr id="17" name="TextBox 3"/>
        <cdr:cNvSpPr txBox="1"/>
      </cdr:nvSpPr>
      <cdr:spPr>
        <a:xfrm xmlns:a="http://schemas.openxmlformats.org/drawingml/2006/main">
          <a:off x="7360335" y="222753"/>
          <a:ext cx="1484561" cy="2970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r"/>
          <a:r>
            <a:rPr lang="ru-RU" sz="1500" dirty="0" smtClean="0"/>
            <a:t>млн. рублей</a:t>
          </a:r>
          <a:endParaRPr lang="ru-RU" sz="15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0.43056</cdr:x>
      <cdr:y>0.81481</cdr:y>
    </cdr:from>
    <cdr:to>
      <cdr:x>0.82986</cdr:x>
      <cdr:y>0.90123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543296" y="4714908"/>
          <a:ext cx="3286148" cy="5000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0.19271</cdr:x>
      <cdr:y>0.90789</cdr:y>
    </cdr:from>
    <cdr:to>
      <cdr:x>0.96528</cdr:x>
      <cdr:y>0.97368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585898" y="4929196"/>
          <a:ext cx="6357970" cy="3571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500" b="1" dirty="0" smtClean="0">
              <a:latin typeface="Comic Sans MS" pitchFamily="66" charset="0"/>
            </a:rPr>
            <a:t>Всего – 5,8               Всего – 5,8        Всего – 5,8</a:t>
          </a:r>
          <a:endParaRPr lang="ru-RU" sz="1500" b="1" dirty="0">
            <a:latin typeface="Comic Sans MS" pitchFamily="66" charset="0"/>
          </a:endParaRPr>
        </a:p>
      </cdr:txBody>
    </cdr:sp>
  </cdr:relSizeAnchor>
  <cdr:relSizeAnchor xmlns:cdr="http://schemas.openxmlformats.org/drawingml/2006/chartDrawing">
    <cdr:from>
      <cdr:x>0.81771</cdr:x>
      <cdr:y>0.03947</cdr:y>
    </cdr:from>
    <cdr:to>
      <cdr:x>0.98264</cdr:x>
      <cdr:y>0.09211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729434" y="214314"/>
          <a:ext cx="1357322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500" dirty="0" smtClean="0"/>
            <a:t>млн. рублей</a:t>
          </a:r>
          <a:endParaRPr lang="ru-RU" sz="15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0.88889</cdr:x>
      <cdr:y>0.02525</cdr:y>
    </cdr:from>
    <cdr:to>
      <cdr:x>1</cdr:x>
      <cdr:y>0.0726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315200" y="114288"/>
          <a:ext cx="914400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0.77646</cdr:x>
      <cdr:y>0.02525</cdr:y>
    </cdr:from>
    <cdr:to>
      <cdr:x>1</cdr:x>
      <cdr:y>0.22729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500858" y="124463"/>
          <a:ext cx="1871618" cy="995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2400" dirty="0" smtClean="0"/>
            <a:t>млн. рублей</a:t>
          </a:r>
          <a:endParaRPr lang="ru-RU" sz="24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254139-2994-4C45-8221-CD147C2DC806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328FC2-20C0-4CF7-8222-EB2246C49C8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328FC2-20C0-4CF7-8222-EB2246C49C83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198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234002-0EA2-44DF-A5AE-12F6C3D4BD18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328FC2-20C0-4CF7-8222-EB2246C49C83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328FC2-20C0-4CF7-8222-EB2246C49C83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CEC2-0C97-46AE-B8AA-403F7682407D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3FC7-2D1D-4ADB-BB2C-14D2C3B5C8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CEC2-0C97-46AE-B8AA-403F7682407D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3FC7-2D1D-4ADB-BB2C-14D2C3B5C8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CEC2-0C97-46AE-B8AA-403F7682407D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3FC7-2D1D-4ADB-BB2C-14D2C3B5C8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CEC2-0C97-46AE-B8AA-403F7682407D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3FC7-2D1D-4ADB-BB2C-14D2C3B5C8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CEC2-0C97-46AE-B8AA-403F7682407D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3FC7-2D1D-4ADB-BB2C-14D2C3B5C8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CEC2-0C97-46AE-B8AA-403F7682407D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3FC7-2D1D-4ADB-BB2C-14D2C3B5C8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CEC2-0C97-46AE-B8AA-403F7682407D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3FC7-2D1D-4ADB-BB2C-14D2C3B5C8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CEC2-0C97-46AE-B8AA-403F7682407D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3FC7-2D1D-4ADB-BB2C-14D2C3B5C8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CEC2-0C97-46AE-B8AA-403F7682407D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3FC7-2D1D-4ADB-BB2C-14D2C3B5C8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CEC2-0C97-46AE-B8AA-403F7682407D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3FC7-2D1D-4ADB-BB2C-14D2C3B5C8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CEC2-0C97-46AE-B8AA-403F7682407D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3FC7-2D1D-4ADB-BB2C-14D2C3B5C8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7CEC2-0C97-46AE-B8AA-403F7682407D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F3FC7-2D1D-4ADB-BB2C-14D2C3B5C87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5.jpeg"/><Relationship Id="rId7" Type="http://schemas.openxmlformats.org/officeDocument/2006/relationships/diagramColors" Target="../diagrams/colors5.xm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Relationship Id="rId9" Type="http://schemas.microsoft.com/office/2007/relationships/diagramDrawing" Target="../diagrams/drawing1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pechengamr.ru/_nw/23/3079489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813" y="4929188"/>
            <a:ext cx="7572375" cy="1323975"/>
          </a:xfrm>
        </p:spPr>
        <p:txBody>
          <a:bodyPr>
            <a:normAutofit fontScale="92500" lnSpcReduction="20000"/>
          </a:bodyPr>
          <a:lstStyle/>
          <a:p>
            <a:r>
              <a:rPr lang="ru-RU" sz="2400" b="1" smtClean="0">
                <a:solidFill>
                  <a:schemeClr val="tx1"/>
                </a:solidFill>
              </a:rPr>
              <a:t>на проект бюджета</a:t>
            </a:r>
          </a:p>
          <a:p>
            <a:r>
              <a:rPr lang="ru-RU" sz="2400" b="1" smtClean="0">
                <a:solidFill>
                  <a:schemeClr val="tx1"/>
                </a:solidFill>
              </a:rPr>
              <a:t>Сернурского муниципального района                       Республики Марий Эл</a:t>
            </a:r>
          </a:p>
          <a:p>
            <a:r>
              <a:rPr lang="ru-RU" sz="2400" b="1" smtClean="0">
                <a:solidFill>
                  <a:schemeClr val="tx1"/>
                </a:solidFill>
              </a:rPr>
              <a:t>на 2021 год и плановый период 2022 и 2023 годов</a:t>
            </a:r>
          </a:p>
        </p:txBody>
      </p:sp>
      <p:pic>
        <p:nvPicPr>
          <p:cNvPr id="2052" name="Рисунок 6" descr="gerb_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142875"/>
            <a:ext cx="1000125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5400" y="0"/>
            <a:ext cx="9118600" cy="1484313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sz="24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" pitchFamily="18" charset="0"/>
              </a:rPr>
              <a:t>Динамика налоговых и неналоговых доходов</a:t>
            </a:r>
            <a:r>
              <a:rPr lang="en-US" sz="24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" pitchFamily="18" charset="0"/>
              </a:rPr>
              <a:t/>
            </a:r>
            <a:br>
              <a:rPr lang="en-US" sz="24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" pitchFamily="18" charset="0"/>
              </a:rPr>
            </a:br>
            <a:r>
              <a:rPr lang="ru-RU" sz="24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" pitchFamily="18" charset="0"/>
              </a:rPr>
              <a:t> бюджета  </a:t>
            </a:r>
            <a:r>
              <a:rPr lang="ru-RU" sz="2400" b="1" dirty="0" err="1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" pitchFamily="18" charset="0"/>
              </a:rPr>
              <a:t>Сернурского</a:t>
            </a:r>
            <a:r>
              <a:rPr lang="ru-RU" sz="24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" pitchFamily="18" charset="0"/>
              </a:rPr>
              <a:t> муниципального района</a:t>
            </a:r>
          </a:p>
          <a:p>
            <a:pPr algn="ctr" eaLnBrk="1" hangingPunct="1">
              <a:defRPr/>
            </a:pPr>
            <a:r>
              <a:rPr lang="ru-RU" sz="24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" pitchFamily="18" charset="0"/>
              </a:rPr>
              <a:t> на 2021 - 2023 годы, млн. рублей</a:t>
            </a:r>
            <a:endParaRPr lang="ru-RU" sz="2400" b="1" dirty="0" smtClean="0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" pitchFamily="18" charset="0"/>
              <a:cs typeface="+mn-cs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8215313" y="5786438"/>
            <a:ext cx="428625" cy="395287"/>
          </a:xfrm>
          <a:ln>
            <a:miter lim="800000"/>
            <a:headEnd/>
            <a:tailEnd/>
          </a:ln>
        </p:spPr>
        <p:txBody>
          <a:bodyPr wrap="square" lIns="0" tIns="0" rIns="0" bIns="0" numCol="1" anchorCtr="1" compatLnSpc="1">
            <a:prstTxWarp prst="textNoShape">
              <a:avLst/>
            </a:prstTxWarp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fld id="{2D3BCB11-1B63-430A-A83F-D10F7792ABE5}" type="slidenum">
              <a:rPr lang="ru-RU" sz="1100" b="0" smtClean="0">
                <a:solidFill>
                  <a:schemeClr val="tx1"/>
                </a:solidFill>
                <a:cs typeface="Arial" charset="0"/>
              </a:rPr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 sz="1100" b="0" dirty="0" smtClean="0">
              <a:solidFill>
                <a:schemeClr val="tx1"/>
              </a:solidFill>
              <a:cs typeface="Arial" charset="0"/>
            </a:endParaRPr>
          </a:p>
        </p:txBody>
      </p:sp>
      <p:pic>
        <p:nvPicPr>
          <p:cNvPr id="23" name="Рисунок 8" descr="gerb_2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74558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8" name="Диаграмма 27"/>
          <p:cNvGraphicFramePr/>
          <p:nvPr/>
        </p:nvGraphicFramePr>
        <p:xfrm>
          <a:off x="1428728" y="1357298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8" name="Прямая со стрелкой 7"/>
          <p:cNvCxnSpPr/>
          <p:nvPr/>
        </p:nvCxnSpPr>
        <p:spPr>
          <a:xfrm rot="5400000" flipH="1" flipV="1">
            <a:off x="2178827" y="2464587"/>
            <a:ext cx="928694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357422" y="2928934"/>
            <a:ext cx="7858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Рост</a:t>
            </a:r>
          </a:p>
          <a:p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на 7,2 млн.руб. или 4,8%</a:t>
            </a:r>
            <a:endParaRPr lang="ru-RU" sz="11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 noChangeAspect="1"/>
          </p:cNvGraphicFramePr>
          <p:nvPr>
            <p:ph idx="1"/>
          </p:nvPr>
        </p:nvGraphicFramePr>
        <p:xfrm>
          <a:off x="395536" y="2060848"/>
          <a:ext cx="8472518" cy="45434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Горизонтальный свиток 3"/>
          <p:cNvSpPr/>
          <p:nvPr/>
        </p:nvSpPr>
        <p:spPr>
          <a:xfrm>
            <a:off x="285720" y="0"/>
            <a:ext cx="8643998" cy="1922205"/>
          </a:xfrm>
          <a:prstGeom prst="horizontalScroll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Прогноз динамики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основных социально-экономических показателей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бюджета муниципального образования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«Сернурский муниципальный район» </a:t>
            </a:r>
            <a:r>
              <a:rPr lang="ru-RU" sz="22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2021 </a:t>
            </a:r>
            <a:r>
              <a:rPr lang="ru-RU" sz="22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году к </a:t>
            </a:r>
            <a:r>
              <a:rPr lang="ru-RU" sz="22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2020 </a:t>
            </a:r>
            <a:r>
              <a:rPr lang="ru-RU" sz="22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году</a:t>
            </a:r>
            <a:endParaRPr lang="ru-RU" sz="2200" i="1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WordArt 3"/>
          <p:cNvSpPr>
            <a:spLocks noGrp="1" noChangeArrowheads="1" noChangeShapeType="1" noTextEdit="1"/>
          </p:cNvSpPr>
          <p:nvPr>
            <p:ph type="title"/>
          </p:nvPr>
        </p:nvSpPr>
        <p:spPr>
          <a:xfrm>
            <a:off x="500034" y="285728"/>
            <a:ext cx="8215370" cy="1571636"/>
          </a:xfrm>
          <a:gradFill flip="none" rotWithShape="1">
            <a:gsLst>
              <a:gs pos="0">
                <a:srgbClr val="66FF66">
                  <a:tint val="66000"/>
                  <a:satMod val="160000"/>
                </a:srgbClr>
              </a:gs>
              <a:gs pos="50000">
                <a:srgbClr val="66FF66">
                  <a:tint val="44500"/>
                  <a:satMod val="160000"/>
                </a:srgbClr>
              </a:gs>
              <a:gs pos="100000">
                <a:srgbClr val="66FF66">
                  <a:tint val="23500"/>
                  <a:satMod val="160000"/>
                </a:srgbClr>
              </a:gs>
            </a:gsLst>
            <a:lin ang="5400000" scaled="1"/>
            <a:tileRect/>
          </a:gra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none" rtlCol="0" fromWordArt="1">
            <a:prstTxWarp prst="textPlain">
              <a:avLst>
                <a:gd name="adj" fmla="val 50000"/>
              </a:avLst>
            </a:prstTxWarp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7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Структура доходов бюджета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27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Сернурского муниципального района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27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на 2021 год</a:t>
            </a:r>
            <a:endParaRPr lang="ru-RU" sz="2700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Arial" pitchFamily="34" charset="0"/>
            </a:endParaRPr>
          </a:p>
        </p:txBody>
      </p:sp>
      <p:graphicFrame>
        <p:nvGraphicFramePr>
          <p:cNvPr id="4" name="Диаграмма 1"/>
          <p:cNvGraphicFramePr>
            <a:graphicFrameLocks/>
          </p:cNvGraphicFramePr>
          <p:nvPr/>
        </p:nvGraphicFramePr>
        <p:xfrm>
          <a:off x="214282" y="2071678"/>
          <a:ext cx="8675687" cy="4051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 бюджета Сернурского муниципального района в 2021 году</a:t>
            </a:r>
          </a:p>
        </p:txBody>
      </p:sp>
      <p:graphicFrame>
        <p:nvGraphicFramePr>
          <p:cNvPr id="4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142875" y="1214422"/>
          <a:ext cx="9001125" cy="5286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Рисунок 8" descr="gerb_2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1"/>
            <a:ext cx="714348" cy="807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643998" cy="4836184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3500462"/>
                <a:gridCol w="1114404"/>
                <a:gridCol w="1000132"/>
                <a:gridCol w="1000132"/>
                <a:gridCol w="1000132"/>
                <a:gridCol w="102873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/>
                        <a:t>Налоги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/>
                        <a:t>2021год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/>
                        <a:t>2022 год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/>
                        <a:t>Темп роста, %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/>
                        <a:t>2023 год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/>
                        <a:t>Темп роста, %</a:t>
                      </a:r>
                      <a:endParaRPr lang="ru-RU" sz="1700" dirty="0"/>
                    </a:p>
                  </a:txBody>
                  <a:tcPr/>
                </a:tc>
              </a:tr>
              <a:tr h="319094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Налог на доходы физических лиц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155,3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161,6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104,0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tabLst/>
                      </a:pPr>
                      <a:r>
                        <a:rPr lang="ru-RU" sz="1300" dirty="0" smtClean="0"/>
                        <a:t>166,3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104,8</a:t>
                      </a:r>
                      <a:endParaRPr lang="ru-RU" sz="1300" dirty="0"/>
                    </a:p>
                  </a:txBody>
                  <a:tcPr/>
                </a:tc>
              </a:tr>
              <a:tr h="305444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Акцизы по подакцизным товарам (продукции), производим на территории  Российской Федерации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6,5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6,9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106,1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6,9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105,6</a:t>
                      </a:r>
                      <a:endParaRPr lang="ru-RU" sz="1300" dirty="0"/>
                    </a:p>
                  </a:txBody>
                  <a:tcPr/>
                </a:tc>
              </a:tr>
              <a:tr h="305444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Налог, взимаемый в связи с применением упрощенной системы налогообложения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0,02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0,02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100,0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0,02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100,0</a:t>
                      </a:r>
                      <a:endParaRPr lang="ru-RU" sz="1300" dirty="0"/>
                    </a:p>
                  </a:txBody>
                  <a:tcPr/>
                </a:tc>
              </a:tr>
              <a:tr h="305444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Единый налог на вмененный доход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1,6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/>
                </a:tc>
              </a:tr>
              <a:tr h="337498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Единый сельскохозяйственный налог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0,5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0,5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100,0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0,5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104,0</a:t>
                      </a:r>
                      <a:endParaRPr lang="ru-RU" sz="1300" dirty="0"/>
                    </a:p>
                  </a:txBody>
                  <a:tcPr/>
                </a:tc>
              </a:tr>
              <a:tr h="285752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Патентная</a:t>
                      </a:r>
                      <a:r>
                        <a:rPr lang="ru-RU" sz="1200" baseline="0" dirty="0" smtClean="0"/>
                        <a:t> система налогообложения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0,02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0,02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100,0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0,02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100,0</a:t>
                      </a:r>
                      <a:endParaRPr lang="ru-RU" sz="1300" dirty="0"/>
                    </a:p>
                  </a:txBody>
                  <a:tcPr/>
                </a:tc>
              </a:tr>
              <a:tr h="278136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Государственная пошлина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1,9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2,2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115,8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2,2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100,0</a:t>
                      </a:r>
                      <a:endParaRPr lang="ru-RU" sz="1300" dirty="0"/>
                    </a:p>
                  </a:txBody>
                  <a:tcPr/>
                </a:tc>
              </a:tr>
              <a:tr h="302908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Доходы от использования имущества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1,4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3,4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242,8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3,5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67,9</a:t>
                      </a:r>
                      <a:endParaRPr lang="ru-RU" sz="1300" dirty="0"/>
                    </a:p>
                  </a:txBody>
                  <a:tcPr/>
                </a:tc>
              </a:tr>
              <a:tr h="449568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Плата</a:t>
                      </a:r>
                      <a:r>
                        <a:rPr lang="ru-RU" sz="1200" baseline="0" dirty="0" smtClean="0"/>
                        <a:t> за негативное воздействие на окружающую среду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0,5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0,5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100,0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0,5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100,0</a:t>
                      </a:r>
                      <a:endParaRPr lang="ru-RU" sz="13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Доходы от продажи материальных и нематериальных активов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0,04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0,04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100,0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0,04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104,0</a:t>
                      </a:r>
                      <a:endParaRPr lang="ru-RU" sz="13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Штрафы, санкции, возмещение ущерба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0,2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0,3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150,0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0,3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104,8</a:t>
                      </a:r>
                      <a:endParaRPr lang="ru-RU" sz="13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42844" y="142853"/>
            <a:ext cx="8643998" cy="140038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>
            <a:spAutoFit/>
          </a:bodyPr>
          <a:lstStyle/>
          <a:p>
            <a:pPr algn="ctr"/>
            <a:r>
              <a:rPr lang="ru-RU" sz="17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</a:rPr>
              <a:t>Прогноз  налоговых и неналоговых доходов</a:t>
            </a:r>
          </a:p>
          <a:p>
            <a:pPr algn="ctr"/>
            <a:r>
              <a:rPr lang="ru-RU" sz="17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</a:rPr>
              <a:t>бюджета  Сернурского муниципального района</a:t>
            </a:r>
          </a:p>
          <a:p>
            <a:pPr algn="ctr"/>
            <a:r>
              <a:rPr lang="ru-RU" sz="17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</a:rPr>
              <a:t>на 2021 год и на плановый период 2022 и 2023 годов</a:t>
            </a:r>
          </a:p>
          <a:p>
            <a:pPr algn="ctr"/>
            <a:endParaRPr lang="ru-RU" sz="1700" i="1" kern="10" dirty="0" smtClean="0">
              <a:ln w="9525">
                <a:solidFill>
                  <a:srgbClr val="00000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Times New Roman" pitchFamily="18" charset="0"/>
            </a:endParaRPr>
          </a:p>
          <a:p>
            <a:pPr algn="r"/>
            <a:r>
              <a:rPr lang="ru-RU" sz="17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</a:rPr>
              <a:t>млн.рублей</a:t>
            </a:r>
            <a:endParaRPr lang="ru-RU" sz="1700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Times New Roman" pitchFamily="18" charset="0"/>
            </a:endParaRPr>
          </a:p>
        </p:txBody>
      </p:sp>
      <p:pic>
        <p:nvPicPr>
          <p:cNvPr id="8" name="Рисунок 8" descr="gerb_2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884927" cy="1000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71570"/>
          </a:xfrm>
          <a:gradFill flip="none" rotWithShape="1">
            <a:gsLst>
              <a:gs pos="0">
                <a:srgbClr val="32EE7A">
                  <a:tint val="66000"/>
                  <a:satMod val="160000"/>
                </a:srgbClr>
              </a:gs>
              <a:gs pos="50000">
                <a:srgbClr val="32EE7A">
                  <a:tint val="44500"/>
                  <a:satMod val="160000"/>
                </a:srgbClr>
              </a:gs>
              <a:gs pos="100000">
                <a:srgbClr val="32EE7A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perspectiveBelow"/>
            <a:lightRig rig="threePt" dir="t"/>
          </a:scene3d>
          <a:sp3d>
            <a:bevelT w="139700" prst="cross"/>
          </a:sp3d>
        </p:spPr>
        <p:txBody>
          <a:bodyPr>
            <a:normAutofit fontScale="90000"/>
          </a:bodyPr>
          <a:lstStyle/>
          <a:p>
            <a:r>
              <a:rPr lang="ru-RU" sz="2300" b="1" dirty="0" smtClean="0"/>
              <a:t/>
            </a:r>
            <a:br>
              <a:rPr lang="ru-RU" sz="2300" b="1" dirty="0" smtClean="0"/>
            </a:br>
            <a:r>
              <a:rPr lang="ru-RU" sz="2100" b="1" i="1" dirty="0" smtClean="0"/>
              <a:t>Изменение доходной базы консолидированного бюджета Сернурского муниципального района Республики Марий Эл   в 2021 году в связи с изменением законодательства Российской Федерации</a:t>
            </a:r>
            <a:r>
              <a:rPr lang="ru-RU" sz="2200" i="1" dirty="0" smtClean="0"/>
              <a:t/>
            </a:r>
            <a:br>
              <a:rPr lang="ru-RU" sz="2200" i="1" dirty="0" smtClean="0"/>
            </a:br>
            <a:endParaRPr lang="ru-RU" sz="2200" i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928662" y="1500174"/>
          <a:ext cx="7358114" cy="64842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643073"/>
                <a:gridCol w="2940868"/>
                <a:gridCol w="2774173"/>
              </a:tblGrid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Доходные источники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kern="1200" dirty="0" smtClean="0"/>
                        <a:t>Изменения налогового и бюджетного законодательства Российской Федерации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Бюджет Сернурского муниципального</a:t>
                      </a:r>
                      <a:r>
                        <a:rPr lang="ru-RU" sz="1000" b="1" baseline="0" dirty="0" smtClean="0"/>
                        <a:t> района</a:t>
                      </a:r>
                      <a:endParaRPr lang="ru-RU" sz="1000" b="1" dirty="0"/>
                    </a:p>
                  </a:txBody>
                  <a:tcPr/>
                </a:tc>
              </a:tr>
              <a:tr h="448775"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      Налоговые и неналоговые доходы без целевых средств дорожных фондов     9423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65605">
                <a:tc gridSpan="3"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                       Дополнительные поступления                              2831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88400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Упрощенная система налогообложения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Передача с республиканского уровня в бюджеты муниципальных образований норматива зачисления в размере 15% в целях компенсации выпадающих доходов в связи с отменой с 1 января 2021 года ЕНВД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2831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85752">
                <a:tc gridSpan="3"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                                 Выпадающие доходы                                    6592    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Единый налог на вмененный доход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Отмена налогового режима с 1 января 2021 года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6592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17321">
                <a:tc gridSpan="3"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                   Дополнительные поступления                                 -133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856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/>
                        <a:t>Акцизы на нефтепродукты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/>
                        <a:t>Изменение норматива зачисления в бюджеты  субъектов 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-361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95384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Акцизы на нефтепродукты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Индексация ставок на нефтепродукты на 4%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228,0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54488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9290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54488"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39169"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Рисунок 8" descr="gerb_2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571472" cy="645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000132"/>
          </a:xfrm>
          <a:prstGeom prst="round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innerShdw blurRad="114300">
              <a:prstClr val="black"/>
            </a:innerShdw>
          </a:effectLst>
          <a:scene3d>
            <a:camera prst="orthographicFront"/>
            <a:lightRig rig="glow" dir="t"/>
          </a:scene3d>
          <a:sp3d contourW="12700" prstMaterial="flat">
            <a:bevelT prst="relaxedInset"/>
            <a:bevelB w="152400" h="50800" prst="softRound"/>
            <a:contourClr>
              <a:schemeClr val="accent5">
                <a:lumMod val="75000"/>
              </a:schemeClr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000" i="1" dirty="0" smtClean="0"/>
              <a:t>Прогноз безвозмездных поступлений </a:t>
            </a:r>
            <a:br>
              <a:rPr lang="ru-RU" sz="2000" i="1" dirty="0" smtClean="0"/>
            </a:br>
            <a:r>
              <a:rPr lang="ru-RU" sz="2000" i="1" dirty="0" smtClean="0"/>
              <a:t>из республиканского бюджета Республики Марий Эл </a:t>
            </a:r>
            <a:br>
              <a:rPr lang="ru-RU" sz="2000" i="1" dirty="0" smtClean="0"/>
            </a:br>
            <a:r>
              <a:rPr lang="ru-RU" sz="2000" i="1" dirty="0" smtClean="0"/>
              <a:t>бюджету  Сернурского муниципального района на 2021</a:t>
            </a:r>
            <a:r>
              <a:rPr lang="en-US" sz="2000" i="1" dirty="0" smtClean="0"/>
              <a:t>-</a:t>
            </a:r>
            <a:r>
              <a:rPr lang="ru-RU" sz="2000" i="1" smtClean="0"/>
              <a:t>2023 </a:t>
            </a:r>
            <a:r>
              <a:rPr lang="ru-RU" sz="2000" i="1" dirty="0" smtClean="0"/>
              <a:t>годы</a:t>
            </a:r>
            <a:endParaRPr lang="ru-RU" sz="2000" i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2844" y="1214422"/>
          <a:ext cx="9001156" cy="57865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Рисунок 8" descr="gerb_2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"/>
            <a:ext cx="884927" cy="1000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785818"/>
          </a:xfrm>
          <a:prstGeom prst="round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innerShdw blurRad="114300">
              <a:prstClr val="black"/>
            </a:innerShdw>
          </a:effectLst>
          <a:scene3d>
            <a:camera prst="orthographicFront"/>
            <a:lightRig rig="glow" dir="t"/>
          </a:scene3d>
          <a:sp3d contourW="12700" prstMaterial="flat">
            <a:bevelT prst="relaxedInset"/>
            <a:bevelB w="152400" h="50800" prst="softRound"/>
            <a:contourClr>
              <a:schemeClr val="accent5">
                <a:lumMod val="75000"/>
              </a:schemeClr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000" i="1" dirty="0" smtClean="0"/>
              <a:t>Межбюджетные трансферты</a:t>
            </a:r>
            <a:br>
              <a:rPr lang="ru-RU" sz="2000" i="1" dirty="0" smtClean="0"/>
            </a:br>
            <a:r>
              <a:rPr lang="ru-RU" sz="2000" i="1" dirty="0" smtClean="0"/>
              <a:t> бюджетам поселений из районного бюджета на 2021-2023 годы</a:t>
            </a:r>
            <a:endParaRPr lang="ru-RU" sz="2000" i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71472" y="1428712"/>
          <a:ext cx="8229600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8" name="Рисунок 8" descr="gerb_2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"/>
            <a:ext cx="884927" cy="1000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82612"/>
          </a:xfrm>
        </p:spPr>
        <p:txBody>
          <a:bodyPr/>
          <a:lstStyle/>
          <a:p>
            <a:pPr algn="ctr" eaLnBrk="1" hangingPunct="1"/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Расходы бюджета</a:t>
            </a:r>
          </a:p>
        </p:txBody>
      </p:sp>
      <p:sp>
        <p:nvSpPr>
          <p:cNvPr id="30723" name="Содержимое 2"/>
          <p:cNvSpPr>
            <a:spLocks noGrp="1"/>
          </p:cNvSpPr>
          <p:nvPr>
            <p:ph sz="quarter" idx="1"/>
          </p:nvPr>
        </p:nvSpPr>
        <p:spPr>
          <a:xfrm>
            <a:off x="0" y="714375"/>
            <a:ext cx="9144000" cy="6143625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dirty="0" smtClean="0"/>
              <a:t>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Расходы бюджета -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выплачиваемые из бюджета денежные средства, за исключением средств, являющихся источниками дефицита бюджета.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Формирование расходов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осуществляется в соответствии с расходными обязательствами, обусловленными установленным законодательством разграничением полномочий, исполнение которых должно происходить в очередном финансовом году за счет средств соответствующих бюджетов.</a:t>
            </a:r>
          </a:p>
          <a:p>
            <a:pPr lvl="1" algn="just" eaLnBrk="1" hangingPunct="1">
              <a:buFont typeface="Wingdings 2" pitchFamily="18" charset="2"/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Принципы формирования расходов бюджета:</a:t>
            </a:r>
          </a:p>
          <a:p>
            <a:pPr lvl="1" algn="just" eaLnBrk="1" hangingPunct="1">
              <a:buFont typeface="Wingdings" pitchFamily="2" charset="2"/>
              <a:buChar char="v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 разделам;</a:t>
            </a:r>
          </a:p>
          <a:p>
            <a:pPr lvl="1" algn="just" eaLnBrk="1" hangingPunct="1">
              <a:buFont typeface="Wingdings" pitchFamily="2" charset="2"/>
              <a:buChar char="v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 ведомствам;</a:t>
            </a:r>
          </a:p>
          <a:p>
            <a:pPr lvl="1" algn="just" eaLnBrk="1" hangingPunct="1">
              <a:buFont typeface="Wingdings" pitchFamily="2" charset="2"/>
              <a:buChar char="v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 муниципальным программам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Сернурского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муниципального района.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2875" y="3857625"/>
            <a:ext cx="8858250" cy="357188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Разделы классификации расходов бюджетов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2875" y="4429125"/>
            <a:ext cx="1000125" cy="92868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 smtClean="0">
                <a:solidFill>
                  <a:schemeClr val="tx1"/>
                </a:solidFill>
              </a:rPr>
              <a:t>01 «Общегосударственные </a:t>
            </a:r>
            <a:r>
              <a:rPr lang="ru-RU" sz="1000" dirty="0">
                <a:solidFill>
                  <a:schemeClr val="tx1"/>
                </a:solidFill>
              </a:rPr>
              <a:t>вопросы»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072438" y="4429125"/>
            <a:ext cx="928687" cy="928688"/>
          </a:xfrm>
          <a:prstGeom prst="roundRect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>
                <a:solidFill>
                  <a:schemeClr val="bg1"/>
                </a:solidFill>
              </a:rPr>
              <a:t>07 «Образование»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285875" y="4429125"/>
            <a:ext cx="1000125" cy="92868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1"/>
                </a:solidFill>
              </a:rPr>
              <a:t>02 «Национальная оборона»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2875" y="5429250"/>
            <a:ext cx="1285875" cy="785813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bg1"/>
                </a:solidFill>
              </a:rPr>
              <a:t>08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bg1"/>
                </a:solidFill>
              </a:rPr>
              <a:t>«</a:t>
            </a:r>
            <a:r>
              <a:rPr lang="ru-RU" sz="1000" dirty="0" smtClean="0">
                <a:solidFill>
                  <a:schemeClr val="bg1"/>
                </a:solidFill>
              </a:rPr>
              <a:t>Культура, кинематография»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428875" y="4429125"/>
            <a:ext cx="1214438" cy="92868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1"/>
                </a:solidFill>
              </a:rPr>
              <a:t>03 «Национальная безопасность и правоохранительная </a:t>
            </a:r>
            <a:r>
              <a:rPr lang="ru-RU" sz="1000" dirty="0" smtClean="0">
                <a:solidFill>
                  <a:schemeClr val="tx1"/>
                </a:solidFill>
              </a:rPr>
              <a:t>деятельность»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500188" y="5429250"/>
            <a:ext cx="1071562" cy="785813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1"/>
                </a:solidFill>
              </a:rPr>
              <a:t>09 «Здравоохранение» 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214813" y="4429125"/>
            <a:ext cx="1000125" cy="92868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bg1"/>
                </a:solidFill>
              </a:rPr>
              <a:t>04 «Национальная экономика»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786563" y="4429125"/>
            <a:ext cx="1071562" cy="92868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>
                <a:solidFill>
                  <a:schemeClr val="bg1"/>
                </a:solidFill>
              </a:rPr>
              <a:t>06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>
                <a:solidFill>
                  <a:schemeClr val="bg1"/>
                </a:solidFill>
              </a:rPr>
              <a:t> «Охрана окружающей среды»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643188" y="5429250"/>
            <a:ext cx="1214437" cy="78581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1"/>
                </a:solidFill>
              </a:rPr>
              <a:t>10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1"/>
                </a:solidFill>
              </a:rPr>
              <a:t> «Социальная политика»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500688" y="4429125"/>
            <a:ext cx="1071562" cy="92868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>
                <a:solidFill>
                  <a:schemeClr val="tx1"/>
                </a:solidFill>
              </a:rPr>
              <a:t>05 «</a:t>
            </a:r>
            <a:r>
              <a:rPr lang="ru-RU" sz="1000" dirty="0">
                <a:solidFill>
                  <a:schemeClr val="tx1"/>
                </a:solidFill>
              </a:rPr>
              <a:t>Жилищно-коммунальное</a:t>
            </a:r>
            <a:r>
              <a:rPr lang="ru-RU" sz="1050" dirty="0">
                <a:solidFill>
                  <a:schemeClr val="tx1"/>
                </a:solidFill>
              </a:rPr>
              <a:t> хозяйство»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929063" y="5429250"/>
            <a:ext cx="1143000" cy="785813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1"/>
                </a:solidFill>
              </a:rPr>
              <a:t>11 «Физическая культура»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143500" y="5429250"/>
            <a:ext cx="1143000" cy="785813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bg1"/>
                </a:solidFill>
              </a:rPr>
              <a:t>12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bg1"/>
                </a:solidFill>
              </a:rPr>
              <a:t> «Средства массовой информации»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357938" y="5429250"/>
            <a:ext cx="1357312" cy="1214438"/>
          </a:xfrm>
          <a:prstGeom prst="roundRect">
            <a:avLst/>
          </a:prstGeom>
          <a:solidFill>
            <a:srgbClr val="ED1FD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bg1"/>
                </a:solidFill>
              </a:rPr>
              <a:t>13 «Обслуживание государственного и муниципального </a:t>
            </a:r>
            <a:r>
              <a:rPr lang="ru-RU" sz="1000" dirty="0" smtClean="0">
                <a:solidFill>
                  <a:schemeClr val="bg1"/>
                </a:solidFill>
              </a:rPr>
              <a:t>долга»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7786688" y="5429250"/>
            <a:ext cx="1214437" cy="1214438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1"/>
                </a:solidFill>
              </a:rPr>
              <a:t>14 «межбюджетные трансферты общего характера»</a:t>
            </a: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rot="5400000">
            <a:off x="8108951" y="4321175"/>
            <a:ext cx="214312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7180263" y="4321175"/>
            <a:ext cx="2143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5751513" y="4321175"/>
            <a:ext cx="2143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534987" y="4322763"/>
            <a:ext cx="21431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1679576" y="4321175"/>
            <a:ext cx="214312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2894013" y="4321175"/>
            <a:ext cx="2143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4608512" y="4322763"/>
            <a:ext cx="21431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608013" y="4821238"/>
            <a:ext cx="1214437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>
            <a:off x="1751013" y="4821238"/>
            <a:ext cx="1214437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5400000">
            <a:off x="3108325" y="4821238"/>
            <a:ext cx="1214437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5400000">
            <a:off x="3535363" y="4822825"/>
            <a:ext cx="1214438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5400000">
            <a:off x="4679950" y="4821238"/>
            <a:ext cx="1214437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5400000">
            <a:off x="7323932" y="4822031"/>
            <a:ext cx="121285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rot="5400000">
            <a:off x="6038057" y="4822031"/>
            <a:ext cx="121285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Рисунок 33" descr="gerb_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3" y="142853"/>
            <a:ext cx="642941" cy="726892"/>
          </a:xfrm>
          <a:prstGeom prst="rect">
            <a:avLst/>
          </a:prstGeom>
        </p:spPr>
      </p:pic>
      <p:pic>
        <p:nvPicPr>
          <p:cNvPr id="35" name="Рисунок 34" descr="gerb_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142852"/>
            <a:ext cx="642941" cy="7268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1"/>
          <p:cNvGraphicFramePr>
            <a:graphicFrameLocks/>
          </p:cNvGraphicFramePr>
          <p:nvPr/>
        </p:nvGraphicFramePr>
        <p:xfrm>
          <a:off x="246063" y="846138"/>
          <a:ext cx="8513762" cy="5819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68313" y="0"/>
            <a:ext cx="8532812" cy="765175"/>
          </a:xfrm>
          <a:prstGeom prst="rect">
            <a:avLst/>
          </a:prstGeom>
        </p:spPr>
        <p:txBody>
          <a:bodyPr anchor="b"/>
          <a:lstStyle/>
          <a:p>
            <a:pPr algn="ctr">
              <a:defRPr/>
            </a:pPr>
            <a:r>
              <a:rPr lang="ru-RU" altLang="ru-RU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" pitchFamily="18" charset="0"/>
              </a:rPr>
              <a:t>Структура расходов бюджета</a:t>
            </a:r>
            <a:r>
              <a:rPr lang="en-US" altLang="ru-RU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" pitchFamily="18" charset="0"/>
              </a:rPr>
              <a:t> </a:t>
            </a:r>
            <a:endParaRPr lang="ru-RU" altLang="ru-RU" b="1" dirty="0" smtClean="0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" pitchFamily="18" charset="0"/>
            </a:endParaRPr>
          </a:p>
          <a:p>
            <a:pPr algn="ctr">
              <a:defRPr/>
            </a:pPr>
            <a:r>
              <a:rPr lang="ru-RU" altLang="ru-RU" b="1" dirty="0" err="1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" pitchFamily="18" charset="0"/>
              </a:rPr>
              <a:t>Сернурского</a:t>
            </a:r>
            <a:r>
              <a:rPr lang="ru-RU" altLang="ru-RU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" pitchFamily="18" charset="0"/>
              </a:rPr>
              <a:t> муниципального района Республики Марий Эл на 2021 год</a:t>
            </a:r>
            <a:endParaRPr lang="ru-RU" altLang="ru-RU" b="1" dirty="0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14546" y="3071810"/>
            <a:ext cx="4608512" cy="69246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entury" pitchFamily="18" charset="0"/>
                <a:cs typeface="Times New Roman" pitchFamily="18" charset="0"/>
              </a:rPr>
              <a:t>528,1 </a:t>
            </a:r>
            <a:r>
              <a:rPr lang="ru-RU" sz="2000" b="1" dirty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entury" pitchFamily="18" charset="0"/>
                <a:cs typeface="Times New Roman" pitchFamily="18" charset="0"/>
              </a:rPr>
              <a:t>млн. рублей</a:t>
            </a:r>
            <a:endParaRPr lang="ru-RU" sz="2400" b="1" dirty="0">
              <a:ln w="11430"/>
              <a:solidFill>
                <a:schemeClr val="accent6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entury" pitchFamily="18" charset="0"/>
              <a:cs typeface="Times New Roman" pitchFamily="18" charset="0"/>
            </a:endParaRPr>
          </a:p>
        </p:txBody>
      </p:sp>
      <p:pic>
        <p:nvPicPr>
          <p:cNvPr id="37893" name="Рисунок 7" descr="gerb_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0"/>
            <a:ext cx="642937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 txBox="1">
            <a:spLocks/>
          </p:cNvSpPr>
          <p:nvPr/>
        </p:nvSpPr>
        <p:spPr>
          <a:xfrm>
            <a:off x="714375" y="142875"/>
            <a:ext cx="8072438" cy="928671"/>
          </a:xfrm>
          <a:prstGeom prst="rect">
            <a:avLst/>
          </a:prstGeom>
        </p:spPr>
        <p:txBody>
          <a:bodyPr anchor="b"/>
          <a:lstStyle/>
          <a:p>
            <a:pPr algn="ctr" fontAlgn="auto">
              <a:spcAft>
                <a:spcPts val="0"/>
              </a:spcAft>
              <a:defRPr/>
            </a:pPr>
            <a:endParaRPr lang="ru-RU" sz="2800" b="1" dirty="0" smtClean="0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2800" b="1" dirty="0" smtClean="0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2800" b="1" dirty="0" smtClean="0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" pitchFamily="18" charset="0"/>
              </a:rPr>
              <a:t>На </a:t>
            </a:r>
            <a:r>
              <a:rPr lang="ru-RU" sz="28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" pitchFamily="18" charset="0"/>
              </a:rPr>
              <a:t>чем основывается проект </a:t>
            </a:r>
            <a:r>
              <a:rPr lang="ru-RU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" pitchFamily="18" charset="0"/>
              </a:rPr>
              <a:t>бюджета муниципального района?</a:t>
            </a:r>
            <a:endParaRPr lang="ru-RU" sz="2800" b="1" dirty="0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" pitchFamily="18" charset="0"/>
            </a:endParaRPr>
          </a:p>
        </p:txBody>
      </p:sp>
      <p:graphicFrame>
        <p:nvGraphicFramePr>
          <p:cNvPr id="10" name="Схема 9"/>
          <p:cNvGraphicFramePr/>
          <p:nvPr/>
        </p:nvGraphicFramePr>
        <p:xfrm>
          <a:off x="395536" y="980728"/>
          <a:ext cx="8215370" cy="4162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9094" name="Прямоугольник 10"/>
          <p:cNvSpPr>
            <a:spLocks noChangeArrowheads="1"/>
          </p:cNvSpPr>
          <p:nvPr/>
        </p:nvSpPr>
        <p:spPr bwMode="auto">
          <a:xfrm>
            <a:off x="323850" y="1125538"/>
            <a:ext cx="85725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000" b="1" dirty="0">
                <a:solidFill>
                  <a:srgbClr val="7030A0"/>
                </a:solidFill>
                <a:latin typeface="Century" pitchFamily="18" charset="0"/>
              </a:rPr>
              <a:t>Составление проекта </a:t>
            </a:r>
            <a:r>
              <a:rPr lang="ru-RU" altLang="ru-RU" sz="2000" b="1" dirty="0" smtClean="0">
                <a:solidFill>
                  <a:srgbClr val="7030A0"/>
                </a:solidFill>
                <a:latin typeface="Century" pitchFamily="18" charset="0"/>
              </a:rPr>
              <a:t>бюджета</a:t>
            </a:r>
            <a:r>
              <a:rPr lang="ru-RU" altLang="ru-RU" sz="2000" b="1" dirty="0">
                <a:solidFill>
                  <a:srgbClr val="7030A0"/>
                </a:solidFill>
                <a:latin typeface="Century" pitchFamily="18" charset="0"/>
              </a:rPr>
              <a:t/>
            </a:r>
            <a:br>
              <a:rPr lang="ru-RU" altLang="ru-RU" sz="2000" b="1" dirty="0">
                <a:solidFill>
                  <a:srgbClr val="7030A0"/>
                </a:solidFill>
                <a:latin typeface="Century" pitchFamily="18" charset="0"/>
              </a:rPr>
            </a:br>
            <a:r>
              <a:rPr lang="ru-RU" altLang="ru-RU" sz="2000" b="1" dirty="0">
                <a:solidFill>
                  <a:srgbClr val="7030A0"/>
                </a:solidFill>
                <a:latin typeface="Century" pitchFamily="18" charset="0"/>
              </a:rPr>
              <a:t> </a:t>
            </a:r>
            <a:r>
              <a:rPr lang="ru-RU" altLang="ru-RU" sz="2000" b="1" dirty="0" smtClean="0">
                <a:solidFill>
                  <a:srgbClr val="7030A0"/>
                </a:solidFill>
                <a:latin typeface="Century" pitchFamily="18" charset="0"/>
              </a:rPr>
              <a:t>муниципального района основывается </a:t>
            </a:r>
            <a:r>
              <a:rPr lang="ru-RU" altLang="ru-RU" sz="2000" b="1" dirty="0">
                <a:solidFill>
                  <a:srgbClr val="7030A0"/>
                </a:solidFill>
                <a:latin typeface="Century" pitchFamily="18" charset="0"/>
              </a:rPr>
              <a:t>на:</a:t>
            </a:r>
            <a:endParaRPr lang="ru-RU" altLang="ru-RU" sz="2000" dirty="0">
              <a:solidFill>
                <a:srgbClr val="7030A0"/>
              </a:solidFill>
              <a:latin typeface="Century" pitchFamily="18" charset="0"/>
            </a:endParaRPr>
          </a:p>
        </p:txBody>
      </p:sp>
      <p:sp>
        <p:nvSpPr>
          <p:cNvPr id="89095" name="Прямоугольник 11"/>
          <p:cNvSpPr>
            <a:spLocks noChangeArrowheads="1"/>
          </p:cNvSpPr>
          <p:nvPr/>
        </p:nvSpPr>
        <p:spPr bwMode="auto">
          <a:xfrm>
            <a:off x="571472" y="5072074"/>
            <a:ext cx="81438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dirty="0">
                <a:solidFill>
                  <a:srgbClr val="C00000"/>
                </a:solidFill>
                <a:latin typeface="Century" pitchFamily="18" charset="0"/>
              </a:rPr>
              <a:t>Проект </a:t>
            </a:r>
            <a:r>
              <a:rPr lang="ru-RU" altLang="ru-RU" dirty="0" smtClean="0">
                <a:solidFill>
                  <a:srgbClr val="C00000"/>
                </a:solidFill>
                <a:latin typeface="Century" pitchFamily="18" charset="0"/>
              </a:rPr>
              <a:t>бюджета муниципального района составляется </a:t>
            </a:r>
            <a:r>
              <a:rPr lang="ru-RU" altLang="ru-RU" dirty="0">
                <a:solidFill>
                  <a:srgbClr val="C00000"/>
                </a:solidFill>
                <a:latin typeface="Century" pitchFamily="18" charset="0"/>
              </a:rPr>
              <a:t>и утверждается сроком </a:t>
            </a:r>
            <a:r>
              <a:rPr lang="ru-RU" altLang="ru-RU" b="1" dirty="0" smtClean="0">
                <a:solidFill>
                  <a:srgbClr val="C00000"/>
                </a:solidFill>
                <a:latin typeface="Century" pitchFamily="18" charset="0"/>
              </a:rPr>
              <a:t>на </a:t>
            </a:r>
            <a:r>
              <a:rPr lang="ru-RU" altLang="ru-RU" b="1" dirty="0">
                <a:solidFill>
                  <a:srgbClr val="C00000"/>
                </a:solidFill>
                <a:latin typeface="Century" pitchFamily="18" charset="0"/>
              </a:rPr>
              <a:t>три года </a:t>
            </a:r>
            <a:r>
              <a:rPr lang="ru-RU" altLang="ru-RU" dirty="0">
                <a:solidFill>
                  <a:srgbClr val="C00000"/>
                </a:solidFill>
                <a:latin typeface="Century" pitchFamily="18" charset="0"/>
              </a:rPr>
              <a:t>— очередной финансовый год и плановый период. </a:t>
            </a:r>
          </a:p>
        </p:txBody>
      </p:sp>
      <p:pic>
        <p:nvPicPr>
          <p:cNvPr id="11" name="Рисунок 10" descr="gerb_2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14283" y="142852"/>
            <a:ext cx="714380" cy="8076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300" b="1" i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300" b="1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300" b="1" i="1" dirty="0" smtClean="0">
                <a:solidFill>
                  <a:schemeClr val="accent1">
                    <a:lumMod val="75000"/>
                  </a:schemeClr>
                </a:solidFill>
              </a:rPr>
              <a:t>Расходы,  направляемые на отрасли социальной сферы в 2021 году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>
                <a:solidFill>
                  <a:srgbClr val="00B0F0"/>
                </a:solidFill>
              </a:rPr>
              <a:t>Удельный вес расходов, направляемых на выплату заработной платы с начислениями и на коммунальные услуги  в общих расходах бюджета в 2021 году</a:t>
            </a:r>
            <a:endParaRPr lang="ru-RU" sz="3200" i="1" dirty="0" smtClean="0">
              <a:solidFill>
                <a:srgbClr val="00B0F0"/>
              </a:solidFill>
            </a:endParaRPr>
          </a:p>
        </p:txBody>
      </p:sp>
      <p:graphicFrame>
        <p:nvGraphicFramePr>
          <p:cNvPr id="4" name="Содержимое 6"/>
          <p:cNvGraphicFramePr>
            <a:graphicFrameLocks noGrp="1"/>
          </p:cNvGraphicFramePr>
          <p:nvPr>
            <p:ph idx="1"/>
          </p:nvPr>
        </p:nvGraphicFramePr>
        <p:xfrm>
          <a:off x="928662" y="2143116"/>
          <a:ext cx="7572375" cy="3714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18F66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600" b="1" i="1" dirty="0" smtClean="0">
                <a:solidFill>
                  <a:schemeClr val="tx1"/>
                </a:solidFill>
              </a:rPr>
              <a:t>Проект бюджета </a:t>
            </a:r>
            <a:r>
              <a:rPr lang="ru-RU" sz="1600" b="1" i="1" dirty="0" err="1" smtClean="0">
                <a:solidFill>
                  <a:schemeClr val="tx1"/>
                </a:solidFill>
              </a:rPr>
              <a:t>Сернурского</a:t>
            </a:r>
            <a:r>
              <a:rPr lang="ru-RU" sz="1600" b="1" i="1" dirty="0" smtClean="0">
                <a:solidFill>
                  <a:schemeClr val="tx1"/>
                </a:solidFill>
              </a:rPr>
              <a:t> муниципального района Республики Марий Эл на 2021 год сформирован на основе утвержденных Администрацией Сернурского муниципального района Республики Марий Эл   </a:t>
            </a:r>
            <a:r>
              <a:rPr lang="ru-RU" sz="2800" b="1" i="1" dirty="0" smtClean="0">
                <a:solidFill>
                  <a:schemeClr val="tx1"/>
                </a:solidFill>
              </a:rPr>
              <a:t>6 муниципальных программ</a:t>
            </a:r>
            <a:endParaRPr lang="ru-RU" sz="2800" b="1" i="1" dirty="0">
              <a:solidFill>
                <a:schemeClr val="tx1"/>
              </a:solidFill>
            </a:endParaRPr>
          </a:p>
        </p:txBody>
      </p:sp>
      <p:graphicFrame>
        <p:nvGraphicFramePr>
          <p:cNvPr id="6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63" y="1582738"/>
          <a:ext cx="8372475" cy="4762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4"/>
          <p:cNvGraphicFramePr>
            <a:graphicFrameLocks/>
          </p:cNvGraphicFramePr>
          <p:nvPr/>
        </p:nvGraphicFramePr>
        <p:xfrm>
          <a:off x="1500188" y="2214563"/>
          <a:ext cx="6119812" cy="3929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3013" name="Рисунок 8" descr="gerb_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5715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Программная структура расходов бюджета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Сернурского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муниципального района Республики Марий Эл на 2021 год 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graphicFrame>
        <p:nvGraphicFramePr>
          <p:cNvPr id="6" name="Содержимое 3"/>
          <p:cNvGraphicFramePr>
            <a:graphicFrameLocks noGrp="1"/>
          </p:cNvGraphicFramePr>
          <p:nvPr>
            <p:ph idx="1"/>
          </p:nvPr>
        </p:nvGraphicFramePr>
        <p:xfrm>
          <a:off x="92075" y="1092200"/>
          <a:ext cx="8702675" cy="5600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Object 4"/>
          <p:cNvGraphicFramePr>
            <a:graphicFrameLocks/>
          </p:cNvGraphicFramePr>
          <p:nvPr/>
        </p:nvGraphicFramePr>
        <p:xfrm>
          <a:off x="141288" y="1216025"/>
          <a:ext cx="8578850" cy="5287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4037" name="Рисунок 8" descr="gerb_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5715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Заголовок 1"/>
          <p:cNvSpPr>
            <a:spLocks noGrp="1"/>
          </p:cNvSpPr>
          <p:nvPr>
            <p:ph type="title"/>
          </p:nvPr>
        </p:nvSpPr>
        <p:spPr>
          <a:solidFill>
            <a:srgbClr val="CC66FF"/>
          </a:solidFill>
        </p:spPr>
        <p:txBody>
          <a:bodyPr/>
          <a:lstStyle/>
          <a:p>
            <a:r>
              <a:rPr lang="ru-RU" sz="2800" b="1" i="1" smtClean="0"/>
              <a:t>Расходы на непрограммные </a:t>
            </a:r>
            <a:br>
              <a:rPr lang="ru-RU" sz="2800" b="1" i="1" smtClean="0"/>
            </a:br>
            <a:r>
              <a:rPr lang="ru-RU" sz="2800" b="1" i="1" smtClean="0"/>
              <a:t>направления деятельности  в 2021 году</a:t>
            </a:r>
          </a:p>
        </p:txBody>
      </p:sp>
      <p:graphicFrame>
        <p:nvGraphicFramePr>
          <p:cNvPr id="5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77988"/>
          <a:ext cx="8229600" cy="43703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5060" name="Рисунок 8" descr="gerb_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3182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Заголовок 1"/>
          <p:cNvSpPr>
            <a:spLocks noGrp="1"/>
          </p:cNvSpPr>
          <p:nvPr>
            <p:ph type="title"/>
          </p:nvPr>
        </p:nvSpPr>
        <p:spPr>
          <a:solidFill>
            <a:srgbClr val="D6B8E4"/>
          </a:solidFill>
        </p:spPr>
        <p:txBody>
          <a:bodyPr/>
          <a:lstStyle/>
          <a:p>
            <a:r>
              <a:rPr lang="ru-RU" sz="3200" dirty="0" smtClean="0"/>
              <a:t>Всего в 2021 году Дорожный фонд района </a:t>
            </a:r>
            <a:br>
              <a:rPr lang="ru-RU" sz="3200" dirty="0" smtClean="0"/>
            </a:br>
            <a:r>
              <a:rPr lang="ru-RU" sz="3200" dirty="0" smtClean="0"/>
              <a:t>составит 17,7 млн. рублей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CC66FF"/>
          </a:solidFill>
        </p:spPr>
        <p:txBody>
          <a:bodyPr rtlCol="0">
            <a:normAutofit fontScale="92500" lnSpcReduction="20000"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(14,1 млн. руб.)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осуществление целевых мероприятий в отношении автомобильных дорог общего пользования местного значения (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из них за счет средств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респ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. бюджета </a:t>
            </a:r>
            <a:r>
              <a:rPr lang="ru-RU" sz="2700" smtClean="0">
                <a:latin typeface="Times New Roman" pitchFamily="18" charset="0"/>
                <a:cs typeface="Times New Roman" pitchFamily="18" charset="0"/>
              </a:rPr>
              <a:t>РМЭ 11,2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млн. рублей)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(2,1 млн. руб.) 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проектирование автомобильных дорог общего пользования;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(1,5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млн. руб.)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содержание автомобильных дорог общего пользования местного значения (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в т.ч.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внеграниц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населенных пунктов 769,6 тыс. рублей, в границах населенных пунктов 730,4 тыс. рублей) </a:t>
            </a:r>
          </a:p>
          <a:p>
            <a:pPr fontAlgn="auto">
              <a:spcAft>
                <a:spcPts val="0"/>
              </a:spcAft>
              <a:buFont typeface="Arial" charset="0"/>
              <a:buNone/>
              <a:defRPr/>
            </a:pPr>
            <a:endParaRPr lang="ru-RU" dirty="0"/>
          </a:p>
        </p:txBody>
      </p:sp>
      <p:pic>
        <p:nvPicPr>
          <p:cNvPr id="46084" name="Рисунок 8" descr="gerb_2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714375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Ассигнования по отрасли «Образование» характеризуются следующими показателями: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57250" y="1500188"/>
          <a:ext cx="7858125" cy="4661853"/>
        </p:xfrm>
        <a:graphic>
          <a:graphicData uri="http://schemas.openxmlformats.org/drawingml/2006/table">
            <a:tbl>
              <a:tblPr/>
              <a:tblGrid>
                <a:gridCol w="5446713"/>
                <a:gridCol w="2411412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2021 год проект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(млн. руб.)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Образование, всего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353,8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6EEFA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6EEFA"/>
                    </a:solidFill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Дошкольное образование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60,5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6EEFA"/>
                    </a:solidFill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Общее образование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260,6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6EEFA"/>
                    </a:solidFill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Дополнительное образование детей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6EEFA"/>
                    </a:solidFill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Молодежная политика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6EEFA"/>
                    </a:solidFill>
                  </a:tcPr>
                </a:tc>
              </a:tr>
              <a:tr h="10334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образования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6EEFA"/>
                    </a:solidFill>
                  </a:tcPr>
                </a:tc>
              </a:tr>
            </a:tbl>
          </a:graphicData>
        </a:graphic>
      </p:graphicFrame>
      <p:pic>
        <p:nvPicPr>
          <p:cNvPr id="47136" name="Рисунок 8" descr="gerb_2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95325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Ассигнования по отрасли «Культура»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характеризуются следующими показателями: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28750" y="1928813"/>
          <a:ext cx="7286625" cy="4351339"/>
        </p:xfrm>
        <a:graphic>
          <a:graphicData uri="http://schemas.openxmlformats.org/drawingml/2006/table">
            <a:tbl>
              <a:tblPr/>
              <a:tblGrid>
                <a:gridCol w="4211638"/>
                <a:gridCol w="3074987"/>
              </a:tblGrid>
              <a:tr h="1428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DE39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2021 год проект (млн. руб.)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DE398"/>
                    </a:solidFill>
                  </a:tcPr>
                </a:tc>
              </a:tr>
              <a:tr h="785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Культура, кинематография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2857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0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34,6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1071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культуры, кинематографии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</a:tbl>
          </a:graphicData>
        </a:graphic>
      </p:graphicFrame>
      <p:pic>
        <p:nvPicPr>
          <p:cNvPr id="48152" name="Picture 2" descr="http://ic.pics.livejournal.com/kulikova_julia/39356326/19407/19407_64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643188" cy="211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53" name="Рисунок 8" descr="gerb_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884238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81095-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6941" y="0"/>
            <a:ext cx="9177882" cy="6858000"/>
          </a:xfrm>
          <a:prstGeom prst="rect">
            <a:avLst/>
          </a:prstGeom>
        </p:spPr>
      </p:pic>
      <p:sp>
        <p:nvSpPr>
          <p:cNvPr id="27650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83254"/>
          </a:xfrm>
        </p:spPr>
        <p:txBody>
          <a:bodyPr>
            <a:normAutofit/>
            <a:scene3d>
              <a:camera prst="perspectiveRelaxedModerately"/>
              <a:lightRig rig="flat" dir="t"/>
            </a:scene3d>
            <a:sp3d extrusionH="57150" contourW="25400">
              <a:bevelB w="50800" h="38100" prst="riblet"/>
              <a:extrusionClr>
                <a:srgbClr val="00FF99"/>
              </a:extrusionClr>
              <a:contourClr>
                <a:srgbClr val="00B050"/>
              </a:contourClr>
            </a:sp3d>
          </a:bodyPr>
          <a:lstStyle/>
          <a:p>
            <a:pPr algn="l">
              <a:buFont typeface="Arial" pitchFamily="34" charset="0"/>
              <a:buChar char="•"/>
            </a:pPr>
            <a:r>
              <a:rPr lang="ru-RU" sz="8000" b="1" dirty="0" smtClean="0">
                <a:solidFill>
                  <a:srgbClr val="00B050"/>
                </a:solidFill>
              </a:rPr>
              <a:t>        </a:t>
            </a:r>
            <a:r>
              <a:rPr lang="ru-RU" sz="8000" b="1" dirty="0" smtClean="0">
                <a:solidFill>
                  <a:srgbClr val="00B050"/>
                </a:solidFill>
                <a:effectLst>
                  <a:outerShdw blurRad="50800" dist="38100" dir="10800000" algn="r" rotWithShape="0">
                    <a:prstClr val="black">
                      <a:alpha val="42000"/>
                    </a:prstClr>
                  </a:outerShdw>
                </a:effectLst>
              </a:rPr>
              <a:t>СПАСИБО ЗА</a:t>
            </a:r>
            <a:br>
              <a:rPr lang="ru-RU" sz="8000" b="1" dirty="0" smtClean="0">
                <a:solidFill>
                  <a:srgbClr val="00B050"/>
                </a:solidFill>
                <a:effectLst>
                  <a:outerShdw blurRad="50800" dist="38100" dir="10800000" algn="r" rotWithShape="0">
                    <a:prstClr val="black">
                      <a:alpha val="42000"/>
                    </a:prstClr>
                  </a:outerShdw>
                </a:effectLst>
              </a:rPr>
            </a:br>
            <a:r>
              <a:rPr lang="ru-RU" sz="8000" b="1" dirty="0" smtClean="0">
                <a:solidFill>
                  <a:srgbClr val="00B050"/>
                </a:solidFill>
                <a:effectLst>
                  <a:outerShdw blurRad="50800" dist="38100" dir="10800000" algn="r" rotWithShape="0">
                    <a:prstClr val="black">
                      <a:alpha val="42000"/>
                    </a:prstClr>
                  </a:outerShdw>
                </a:effectLst>
              </a:rPr>
              <a:t>         ВНИМАНИЕ!</a:t>
            </a:r>
          </a:p>
        </p:txBody>
      </p:sp>
      <p:pic>
        <p:nvPicPr>
          <p:cNvPr id="31746" name="Picture 2" descr="http://www.vbratske.ru/i/bratsk_news/1290758302828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572660" cy="6857999"/>
          </a:xfrm>
          <a:prstGeom prst="rect">
            <a:avLst/>
          </a:prstGeom>
          <a:noFill/>
        </p:spPr>
      </p:pic>
      <p:graphicFrame>
        <p:nvGraphicFramePr>
          <p:cNvPr id="7" name="Схема 6"/>
          <p:cNvGraphicFramePr/>
          <p:nvPr/>
        </p:nvGraphicFramePr>
        <p:xfrm>
          <a:off x="5000628" y="1571612"/>
          <a:ext cx="3643337" cy="2286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6" name="Рисунок 8" descr="gerb_2.pn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1"/>
            <a:ext cx="884927" cy="1000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85728"/>
            <a:ext cx="7786742" cy="1214446"/>
          </a:xfrm>
          <a:prstGeom prst="snip2Diag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rtlCol="0">
            <a:noAutofit/>
          </a:bodyPr>
          <a:lstStyle/>
          <a:p>
            <a:pPr>
              <a:defRPr/>
            </a:pPr>
            <a:r>
              <a:rPr lang="ru-RU" sz="20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Проект бюджета </a:t>
            </a:r>
            <a:r>
              <a:rPr lang="ru-RU" sz="2000" i="1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Сернурского</a:t>
            </a:r>
            <a:r>
              <a:rPr lang="ru-RU" sz="20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 муниципального района Республики Марий Эл</a:t>
            </a:r>
            <a:br>
              <a:rPr lang="ru-RU" sz="20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</a:br>
            <a:r>
              <a:rPr lang="ru-RU" sz="20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на 2021 - 2023 годы (ст. 172 БК РФ)</a:t>
            </a:r>
            <a:endParaRPr lang="ru-RU" sz="2200" i="1" dirty="0">
              <a:latin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1500174"/>
            <a:ext cx="8001056" cy="51435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rmAutofit fontScale="70000" lnSpcReduction="20000"/>
          </a:bodyPr>
          <a:lstStyle/>
          <a:p>
            <a:pPr indent="452438" eaLnBrk="1" fontAlgn="auto" hangingPunct="1">
              <a:spcAft>
                <a:spcPts val="0"/>
              </a:spcAft>
              <a:buSzPct val="105000"/>
              <a:buFont typeface="Arial" pitchFamily="34" charset="0"/>
              <a:buNone/>
              <a:defRPr/>
            </a:pPr>
            <a:r>
              <a:rPr lang="ru-RU" sz="2400" b="1" dirty="0" smtClean="0">
                <a:solidFill>
                  <a:schemeClr val="tx1"/>
                </a:solidFill>
                <a:cs typeface="Times New Roman" pitchFamily="18" charset="0"/>
              </a:rPr>
              <a:t>Основные задачи при составлении проекта бюджета: </a:t>
            </a:r>
          </a:p>
          <a:p>
            <a:pPr marL="358775" indent="360363" algn="just">
              <a:buSzPct val="85000"/>
              <a:defRPr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основу бюджетной политики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Сернурского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муниципального района на 2021 год  и на плановый период 2022 и 2023 годов положены стратегические цели  развития района, сформулированные в соответствии  с основными положениями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ru-RU" sz="1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0000" algn="just">
              <a:buSzPct val="85000"/>
              <a:buFont typeface="Arial" pitchFamily="34" charset="0"/>
              <a:buBlip>
                <a:blip r:embed="rId2"/>
              </a:buBlip>
              <a:defRPr/>
            </a:pP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Указа Президента Российской Федерации от 7 мая 2018 г. № 204 «О национальных целях и стратегических задачах развития Российской Федерации на период до 2024 года»;</a:t>
            </a:r>
          </a:p>
          <a:p>
            <a:pPr marL="360000" algn="just">
              <a:buSzPct val="85000"/>
              <a:buBlip>
                <a:blip r:embed="rId2"/>
              </a:buBlip>
              <a:defRPr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Указа Президента Российской Федерации от 21 июля 2020 года № 474 «О национальных целях развития Российской Федерации на период до 2030;</a:t>
            </a:r>
          </a:p>
          <a:p>
            <a:pPr marL="360000" algn="just">
              <a:buSzPct val="85000"/>
              <a:buBlip>
                <a:blip r:embed="rId2"/>
              </a:buBlip>
              <a:defRPr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Послания Президента Российской Федерации Федеральному Собранию Российской Федерации от 15 января 2020 года; </a:t>
            </a:r>
          </a:p>
          <a:p>
            <a:pPr marL="360000" algn="just">
              <a:buSzPct val="85000"/>
              <a:buBlip>
                <a:blip r:embed="rId2"/>
              </a:buBlip>
              <a:defRPr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Индивидуальной программы социально - экономического развития Республики Марий Эл на 2020 - 2024 годы, утвержденной распоряжением Правительства Российской Федерации от 8 апреля 2020 года № 927-р;</a:t>
            </a:r>
          </a:p>
          <a:p>
            <a:pPr marL="360000" algn="just">
              <a:buSzPct val="85000"/>
              <a:buBlip>
                <a:blip r:embed="rId2"/>
              </a:buBlip>
              <a:defRPr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сохранение условий для поддержания устойчивого роста экономики района, предпринимательской и инвестиционной активности, сохранение бюджетной устойчивости, получение необходимого объема бюджетных доходов и обеспечение сбалансированности бюджет; </a:t>
            </a: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формирование бюджетных параметров исходя из реальных финансовых возможностей бюджета района, ожидаемого прогноза поступления доходов;</a:t>
            </a:r>
          </a:p>
          <a:p>
            <a:pPr marL="360000" algn="just">
              <a:buSzPct val="85000"/>
              <a:buBlip>
                <a:blip r:embed="rId2"/>
              </a:buBlip>
              <a:defRPr/>
            </a:pP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необходимость безусловного исполнения действующих</a:t>
            </a:r>
            <a:b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расходных обязательств; </a:t>
            </a:r>
          </a:p>
          <a:p>
            <a:pPr marL="360000" algn="just">
              <a:buSzPct val="85000"/>
              <a:buBlip>
                <a:blip r:embed="rId2"/>
              </a:buBlip>
              <a:defRPr/>
            </a:pP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недопущение принятия новых расходных обязательств, не обеспеченных доходными источниками, недопущение установления расходных обязательств, не связанных с решением вопросов, отнесенных Конституцией Российской Федерации и федеральными законами к полномочиям муниципального образования «Сернурский муниципальный район»;</a:t>
            </a:r>
          </a:p>
          <a:p>
            <a:pPr marL="360000" algn="just">
              <a:buSzPct val="85000"/>
              <a:buBlip>
                <a:blip r:embed="rId2"/>
              </a:buBlip>
              <a:defRPr/>
            </a:pP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повышение эффективности бюджетных расходов, в том числе с учетом их оптимизации и эффективности исполнения, сокращение неэффективных бюджетных расходов;</a:t>
            </a:r>
          </a:p>
          <a:p>
            <a:pPr marL="360000" algn="just">
              <a:buSzPct val="85000"/>
              <a:buBlip>
                <a:blip r:embed="rId2"/>
              </a:buBlip>
              <a:defRPr/>
            </a:pP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в полном объеме законодательно установленных обязательств по социальным выплатам населению.</a:t>
            </a:r>
          </a:p>
          <a:p>
            <a:pPr marL="360000" algn="just" eaLnBrk="1" fontAlgn="auto" hangingPunct="1">
              <a:spcAft>
                <a:spcPts val="0"/>
              </a:spcAft>
              <a:buSzPct val="85000"/>
              <a:buFont typeface="Arial" pitchFamily="34" charset="0"/>
              <a:buBlip>
                <a:blip r:embed="rId2"/>
              </a:buBlip>
              <a:defRPr/>
            </a:pP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Схема 9"/>
          <p:cNvGraphicFramePr/>
          <p:nvPr/>
        </p:nvGraphicFramePr>
        <p:xfrm>
          <a:off x="-714412" y="4357694"/>
          <a:ext cx="3528000" cy="10001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Рисунок 8" descr="gerb_2.pn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884927" cy="1000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2843" y="2285992"/>
          <a:ext cx="8799239" cy="246816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643075"/>
                <a:gridCol w="785818"/>
                <a:gridCol w="785818"/>
                <a:gridCol w="785818"/>
                <a:gridCol w="857256"/>
                <a:gridCol w="785818"/>
                <a:gridCol w="785818"/>
                <a:gridCol w="785818"/>
                <a:gridCol w="792000"/>
                <a:gridCol w="792000"/>
              </a:tblGrid>
              <a:tr h="57150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вариант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вариант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Отклонение,</a:t>
                      </a:r>
                      <a:r>
                        <a:rPr lang="ru-RU" baseline="0" dirty="0" smtClean="0"/>
                        <a:t> (+.-)</a:t>
                      </a:r>
                      <a:endParaRPr lang="ru-RU" dirty="0" smtClean="0"/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96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2021г.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2022г.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2023г.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2021г.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2022г.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2023г.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2021г.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2022г.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2023г.</a:t>
                      </a:r>
                      <a:endParaRPr lang="ru-RU" sz="1800" dirty="0"/>
                    </a:p>
                  </a:txBody>
                  <a:tcPr/>
                </a:tc>
              </a:tr>
              <a:tr h="396000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508,7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386,6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395,2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528,1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348,3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415,8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+19,4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-38,3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+20,6</a:t>
                      </a:r>
                      <a:endParaRPr lang="ru-RU" dirty="0"/>
                    </a:p>
                  </a:txBody>
                  <a:tcPr/>
                </a:tc>
              </a:tr>
              <a:tr h="396000">
                <a:tc>
                  <a:txBody>
                    <a:bodyPr/>
                    <a:lstStyle/>
                    <a:p>
                      <a:r>
                        <a:rPr lang="ru-RU" dirty="0" smtClean="0"/>
                        <a:t>РАСХОДЫ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508,7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386,6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395,2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528,1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348,3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415,8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+19,4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-38,3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+20,6</a:t>
                      </a:r>
                      <a:endParaRPr lang="ru-RU" dirty="0"/>
                    </a:p>
                  </a:txBody>
                  <a:tcPr/>
                </a:tc>
              </a:tr>
              <a:tr h="396000">
                <a:tc>
                  <a:txBody>
                    <a:bodyPr/>
                    <a:lstStyle/>
                    <a:p>
                      <a:r>
                        <a:rPr lang="ru-RU" dirty="0" smtClean="0"/>
                        <a:t>ПРОФИЦИТ(+),</a:t>
                      </a:r>
                      <a:r>
                        <a:rPr lang="ru-RU" baseline="0" dirty="0" smtClean="0"/>
                        <a:t> ДЕФИЦИТ(-)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с двумя вырезанными соседними углами 3"/>
          <p:cNvSpPr/>
          <p:nvPr/>
        </p:nvSpPr>
        <p:spPr>
          <a:xfrm>
            <a:off x="214282" y="142852"/>
            <a:ext cx="8643998" cy="1505545"/>
          </a:xfrm>
          <a:prstGeom prst="snip2SameRect">
            <a:avLst/>
          </a:prstGeom>
          <a:gradFill flip="none" rotWithShape="1">
            <a:gsLst>
              <a:gs pos="0">
                <a:srgbClr val="66FF66">
                  <a:tint val="66000"/>
                  <a:satMod val="160000"/>
                </a:srgbClr>
              </a:gs>
              <a:gs pos="50000">
                <a:srgbClr val="66FF66">
                  <a:tint val="44500"/>
                  <a:satMod val="160000"/>
                </a:srgbClr>
              </a:gs>
              <a:gs pos="100000">
                <a:srgbClr val="66FF66">
                  <a:tint val="23500"/>
                  <a:satMod val="160000"/>
                </a:srgbClr>
              </a:gs>
            </a:gsLst>
            <a:lin ang="16200000" scaled="1"/>
            <a:tileRect/>
          </a:gra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algn="ctr"/>
            <a:r>
              <a:rPr lang="ru-RU" sz="21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Проект бюджета внесен Администрацией </a:t>
            </a:r>
            <a:r>
              <a:rPr lang="ru-RU" sz="2100" i="1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Сернурского</a:t>
            </a:r>
            <a:r>
              <a:rPr lang="ru-RU" sz="21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 муниципального района Республики Марий Эл на рассмотрение Собрания депутатов </a:t>
            </a:r>
            <a:r>
              <a:rPr lang="ru-RU" sz="2100" i="1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Сернурского</a:t>
            </a:r>
            <a:r>
              <a:rPr lang="ru-RU" sz="21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 муниципального района Республики Марий Эл :</a:t>
            </a:r>
            <a:endParaRPr lang="ru-RU" sz="2100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Arial" pitchFamily="34" charset="0"/>
            </a:endParaRPr>
          </a:p>
        </p:txBody>
      </p:sp>
      <p:pic>
        <p:nvPicPr>
          <p:cNvPr id="6" name="Рисунок 8" descr="gerb_2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714348" cy="807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Дополнительно предусмотрено: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sz="2200" b="1" dirty="0" smtClean="0">
                <a:solidFill>
                  <a:srgbClr val="FF0000"/>
                </a:solidFill>
              </a:rPr>
              <a:t>Закон Республики Марий Эл от 10.12.2020г. № 49-З </a:t>
            </a:r>
            <a:br>
              <a:rPr lang="ru-RU" sz="2200" b="1" dirty="0" smtClean="0">
                <a:solidFill>
                  <a:srgbClr val="FF0000"/>
                </a:solidFill>
              </a:rPr>
            </a:br>
            <a:r>
              <a:rPr lang="ru-RU" sz="2200" b="1" dirty="0" smtClean="0">
                <a:solidFill>
                  <a:srgbClr val="FF0000"/>
                </a:solidFill>
              </a:rPr>
              <a:t>«О республиканском бюджете Республики Марий Эл на 2021 год и на плановый период 2022 и 2023 годов»</a:t>
            </a:r>
            <a:endParaRPr lang="ru-RU" sz="22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71490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buNone/>
            </a:pPr>
            <a:r>
              <a:rPr lang="ru-RU" sz="1600" b="1" dirty="0" smtClean="0">
                <a:solidFill>
                  <a:srgbClr val="9966FF"/>
                </a:solidFill>
              </a:rPr>
              <a:t>                2021 год:</a:t>
            </a:r>
          </a:p>
          <a:p>
            <a:pPr algn="just"/>
            <a:r>
              <a:rPr lang="ru-RU" sz="1600" dirty="0" smtClean="0"/>
              <a:t>Субсидии бюджетам муниципальных районов на организацию </a:t>
            </a:r>
            <a:r>
              <a:rPr lang="ru-RU" sz="1600" b="1" dirty="0" smtClean="0"/>
              <a:t>бесплатного горячего питания обучающихся, получающих начальное общее образование </a:t>
            </a:r>
            <a:r>
              <a:rPr lang="ru-RU" sz="1600" dirty="0" smtClean="0"/>
              <a:t>в государственных и муниципальных образовательных организациях  </a:t>
            </a:r>
            <a:r>
              <a:rPr lang="ru-RU" sz="1600" b="1" dirty="0" smtClean="0"/>
              <a:t>в сумме 9,1 млн. рублей</a:t>
            </a:r>
            <a:r>
              <a:rPr lang="ru-RU" sz="1600" dirty="0" smtClean="0"/>
              <a:t>; </a:t>
            </a:r>
          </a:p>
          <a:p>
            <a:pPr algn="just"/>
            <a:r>
              <a:rPr lang="ru-RU" sz="1600" dirty="0" smtClean="0"/>
              <a:t>Субсидии бюджетам муниципальных районов </a:t>
            </a:r>
            <a:r>
              <a:rPr lang="ru-RU" sz="1600" b="1" dirty="0" smtClean="0"/>
              <a:t>на обеспечение развития и укрепления материально-технической базы домов культуры</a:t>
            </a:r>
            <a:r>
              <a:rPr lang="ru-RU" sz="1600" dirty="0" smtClean="0"/>
              <a:t> в населенных пунктах с числом жителей до 50 тысяч человек </a:t>
            </a:r>
            <a:r>
              <a:rPr lang="ru-RU" sz="1600" b="1" dirty="0" smtClean="0"/>
              <a:t>в сумме 0,7 млн. рублей;</a:t>
            </a:r>
          </a:p>
          <a:p>
            <a:pPr algn="just"/>
            <a:r>
              <a:rPr lang="ru-RU" sz="1600" dirty="0" smtClean="0"/>
              <a:t>Субвенции из республиканского бюджета Республики Марий Эл местным бюджетам на обеспечение государственных гарантий реализации прав на получение общедоступного и бесплатного дошкольного, начального общего, основного общего, среднего общего образования в муниципальных общеобразовательных организациях, обеспечение дополнительного образования детей в муниципальных общеобразовательных организациях, по средствам предоставления субвенций местным бюджетам, включая расходы на оплату труда, приобретение учебников и учебных пособий, средств обучения, игр, игрушек (за исключением расходов на содержание зданий и оплату коммунальных услуг), </a:t>
            </a:r>
            <a:r>
              <a:rPr lang="ru-RU" sz="1600" b="1" dirty="0" smtClean="0"/>
              <a:t>на ежемесячное денежное вознаграждение за классное руковод</a:t>
            </a:r>
            <a:r>
              <a:rPr lang="ru-RU" sz="1600" dirty="0" smtClean="0"/>
              <a:t>ство педагогическим работникам муниципальных общеобразовательных организаций </a:t>
            </a:r>
            <a:r>
              <a:rPr lang="ru-RU" sz="1600" b="1" dirty="0" smtClean="0"/>
              <a:t>в сумме 10,9 млн.рублей.</a:t>
            </a:r>
            <a:endParaRPr lang="ru-RU" sz="1600" dirty="0" smtClean="0"/>
          </a:p>
        </p:txBody>
      </p:sp>
      <p:pic>
        <p:nvPicPr>
          <p:cNvPr id="4" name="Рисунок 8" descr="gerb_2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857223" cy="968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Дополнительно предусмотрено: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sz="2200" b="1" dirty="0" smtClean="0">
                <a:solidFill>
                  <a:srgbClr val="FF0000"/>
                </a:solidFill>
              </a:rPr>
              <a:t>Закон Республики Марий Эл от 10.12.2020г. № 49-З </a:t>
            </a:r>
            <a:br>
              <a:rPr lang="ru-RU" sz="2200" b="1" dirty="0" smtClean="0">
                <a:solidFill>
                  <a:srgbClr val="FF0000"/>
                </a:solidFill>
              </a:rPr>
            </a:br>
            <a:r>
              <a:rPr lang="ru-RU" sz="2200" b="1" dirty="0" smtClean="0">
                <a:solidFill>
                  <a:srgbClr val="FF0000"/>
                </a:solidFill>
              </a:rPr>
              <a:t>«О республиканском бюджете Республики Марий Эл на 2021 год и на плановый период 2022 и 2023 годов»</a:t>
            </a:r>
            <a:endParaRPr lang="ru-RU" sz="22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514351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buNone/>
            </a:pPr>
            <a:r>
              <a:rPr lang="ru-RU" sz="1600" b="1" dirty="0" smtClean="0">
                <a:solidFill>
                  <a:srgbClr val="9966FF"/>
                </a:solidFill>
              </a:rPr>
              <a:t>2022 и 2023 годы:</a:t>
            </a:r>
          </a:p>
          <a:p>
            <a:pPr algn="just"/>
            <a:r>
              <a:rPr lang="ru-RU" sz="1400" dirty="0" smtClean="0"/>
              <a:t>Субсидии бюджетам муниципальных районов </a:t>
            </a:r>
            <a:r>
              <a:rPr lang="ru-RU" sz="1400" b="1" dirty="0" smtClean="0"/>
              <a:t>на обеспечение развития и укрепления материально-технической базы домов культуры </a:t>
            </a:r>
            <a:r>
              <a:rPr lang="ru-RU" sz="1400" dirty="0" smtClean="0"/>
              <a:t>в населенных пунктах с числом жителей до 50 тысяч человек </a:t>
            </a:r>
            <a:r>
              <a:rPr lang="ru-RU" sz="1400" b="1" dirty="0" smtClean="0"/>
              <a:t>в сумме 0,6 млн. рублей ежегодно</a:t>
            </a:r>
            <a:r>
              <a:rPr lang="ru-RU" sz="1400" dirty="0" smtClean="0"/>
              <a:t>;</a:t>
            </a:r>
          </a:p>
          <a:p>
            <a:pPr algn="just"/>
            <a:r>
              <a:rPr lang="ru-RU" sz="1400" dirty="0" smtClean="0"/>
              <a:t>Субсидии бюджетам муниципальных районов </a:t>
            </a:r>
            <a:r>
              <a:rPr lang="ru-RU" sz="1400" b="1" dirty="0" smtClean="0"/>
              <a:t>на создание в общеобразовательных организациях, расположенных в сельской местности и малых городах, условий для занятий физической культурой и спортом в сумме 4,0 тыс.рублей в 2022 году</a:t>
            </a:r>
            <a:r>
              <a:rPr lang="ru-RU" sz="1400" dirty="0" smtClean="0"/>
              <a:t>;</a:t>
            </a:r>
          </a:p>
          <a:p>
            <a:pPr algn="just"/>
            <a:r>
              <a:rPr lang="ru-RU" sz="1400" dirty="0" smtClean="0"/>
              <a:t>Субсидии бюджетам муниципальных районов на организацию </a:t>
            </a:r>
            <a:r>
              <a:rPr lang="ru-RU" sz="1400" b="1" dirty="0" smtClean="0"/>
              <a:t>бесплатного горячего питания обучающихся, получающих начальное общее образование </a:t>
            </a:r>
            <a:r>
              <a:rPr lang="ru-RU" sz="1400" dirty="0" smtClean="0"/>
              <a:t>в государственных и муниципальных образовательных организациях </a:t>
            </a:r>
            <a:r>
              <a:rPr lang="ru-RU" sz="1400" b="1" dirty="0" smtClean="0"/>
              <a:t>в сумме 9,6 млн.рублей и 9,2 млн. рублей соответственно;</a:t>
            </a:r>
            <a:r>
              <a:rPr lang="ru-RU" sz="1400" dirty="0" smtClean="0"/>
              <a:t> </a:t>
            </a:r>
          </a:p>
          <a:p>
            <a:pPr algn="just"/>
            <a:r>
              <a:rPr lang="ru-RU" sz="1400" dirty="0" smtClean="0"/>
              <a:t>Субвенции из республиканского бюджета Республики Марий Эл местным бюджетам на обеспечение государственных гарантий реализации прав на получение общедоступного и бесплатного дошкольного, начального общего, основного общего, среднего общего образования в муниципальных общеобразовательных организациях, обеспечение дополнительного образования детей в муниципальных общеобразовательных организациях, по средствам предоставления субвенций местным бюджетам, включая расходы на оплату труда, приобретение учебников и учебных пособий, средств обучения, игр, игрушек (за исключением расходов на содержание зданий и оплату коммунальных услуг), </a:t>
            </a:r>
            <a:r>
              <a:rPr lang="ru-RU" sz="1400" b="1" dirty="0" smtClean="0"/>
              <a:t>на ежемесячное денежное вознаграждение за классное руковод</a:t>
            </a:r>
            <a:r>
              <a:rPr lang="ru-RU" sz="1400" dirty="0" smtClean="0"/>
              <a:t>ство педагогическим работникам муниципальных общеобразовательных организаций </a:t>
            </a:r>
            <a:r>
              <a:rPr lang="ru-RU" sz="1400" b="1" dirty="0" smtClean="0"/>
              <a:t>в сумме 10,9 млн.рублей ежегодно.</a:t>
            </a:r>
            <a:endParaRPr lang="ru-RU" sz="1400" dirty="0" smtClean="0"/>
          </a:p>
          <a:p>
            <a:pPr algn="just">
              <a:buNone/>
            </a:pPr>
            <a:r>
              <a:rPr lang="ru-RU" sz="1400" dirty="0" smtClean="0"/>
              <a:t>                                                                            </a:t>
            </a:r>
            <a:endParaRPr lang="ru-RU" sz="1400" dirty="0"/>
          </a:p>
        </p:txBody>
      </p:sp>
      <p:pic>
        <p:nvPicPr>
          <p:cNvPr id="4" name="Рисунок 8" descr="gerb_2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857223" cy="968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Уменьшены безвозмездные перечисления: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700" b="1" dirty="0" smtClean="0">
                <a:solidFill>
                  <a:srgbClr val="FF0000"/>
                </a:solidFill>
              </a:rPr>
              <a:t>Закон Республики Марий Эл от 10.12.2020г. № 49-З «О республиканском бюджете Республики Марий Эл на 2021 год и на плановый период 2022 и 2023 годов»</a:t>
            </a:r>
            <a:endParaRPr lang="ru-RU" sz="27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500594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sz="1200" b="1" dirty="0" smtClean="0">
                <a:solidFill>
                  <a:srgbClr val="9966FF"/>
                </a:solidFill>
              </a:rPr>
              <a:t> 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2021 год:</a:t>
            </a:r>
          </a:p>
          <a:p>
            <a:pPr indent="287338" algn="just"/>
            <a:r>
              <a:rPr lang="ru-RU" sz="1600" dirty="0" smtClean="0"/>
              <a:t>Субсидии бюджетам муниципальных образований в Республике Марий Эл </a:t>
            </a:r>
            <a:r>
              <a:rPr lang="ru-RU" sz="1600" b="1" dirty="0" smtClean="0"/>
              <a:t>на осуществление целевых мероприятий в отношении автомобильных дорог общего пользования местного значения в сумме 1,2 млн.рублей.</a:t>
            </a:r>
          </a:p>
          <a:p>
            <a:pPr algn="ctr">
              <a:buNone/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2022 год:</a:t>
            </a:r>
          </a:p>
          <a:p>
            <a:pPr algn="just"/>
            <a:r>
              <a:rPr lang="ru-RU" sz="1600" dirty="0" smtClean="0"/>
              <a:t>           Субвенции из республиканского бюджета Республики Марий Эл местным бюджетам </a:t>
            </a:r>
            <a:r>
              <a:rPr lang="ru-RU" sz="1600" b="1" dirty="0" smtClean="0"/>
              <a:t>на обеспечение государственных гарантий реализации прав на получение общедоступного и бесплатного дошкольного, начального общего, основного общего, среднего общего образования</a:t>
            </a:r>
            <a:r>
              <a:rPr lang="ru-RU" sz="1600" dirty="0" smtClean="0"/>
              <a:t> в муниципальных общеобразовательных организациях, обеспечение дополнительного образования детей в муниципальных общеобразовательных организациях посредством предоставления субвенций местным бюджетам, </a:t>
            </a:r>
            <a:r>
              <a:rPr lang="ru-RU" sz="1600" b="1" dirty="0" smtClean="0"/>
              <a:t>включая расходы на оплату труда, </a:t>
            </a:r>
            <a:r>
              <a:rPr lang="ru-RU" sz="1600" dirty="0" smtClean="0"/>
              <a:t>приобретение учебников и учебных пособий, средств обучения, игр, игрушек (за исключением расходов на содержание зданий и оплату коммунальных услуг) </a:t>
            </a:r>
            <a:r>
              <a:rPr lang="ru-RU" sz="1600" b="1" dirty="0" smtClean="0"/>
              <a:t>в сумме 40,1 млн.рублей</a:t>
            </a:r>
            <a:r>
              <a:rPr lang="ru-RU" sz="1600" dirty="0" smtClean="0"/>
              <a:t>;</a:t>
            </a:r>
            <a:endParaRPr lang="ru-RU" sz="16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444500" indent="-444500" algn="just">
              <a:tabLst>
                <a:tab pos="444500" algn="l"/>
              </a:tabLst>
            </a:pPr>
            <a:r>
              <a:rPr lang="ru-RU" sz="1600" dirty="0" smtClean="0"/>
              <a:t>          Субвенции на осуществление государственных полномочий </a:t>
            </a:r>
            <a:r>
              <a:rPr lang="ru-RU" sz="1600" b="1" dirty="0" smtClean="0"/>
              <a:t>по предоставлению мер социальной поддержки по оплате жилищно-коммунальных услуг</a:t>
            </a:r>
            <a:r>
              <a:rPr lang="ru-RU" sz="1600" dirty="0" smtClean="0"/>
              <a:t> некоторым категориям граждан </a:t>
            </a:r>
            <a:r>
              <a:rPr lang="ru-RU" sz="1600" b="1" dirty="0" smtClean="0"/>
              <a:t>в сумме 3,7 млн.рублей </a:t>
            </a:r>
            <a:r>
              <a:rPr lang="ru-RU" sz="1600" dirty="0" smtClean="0"/>
              <a:t>;</a:t>
            </a:r>
          </a:p>
          <a:p>
            <a:pPr algn="just"/>
            <a:r>
              <a:rPr lang="ru-RU" sz="1600" dirty="0" smtClean="0"/>
              <a:t>         Субвенции, предоставляемые органам местного самоуправления для осуществления государственных полномочий Республики Марий Эл </a:t>
            </a:r>
            <a:r>
              <a:rPr lang="ru-RU" sz="1600" b="1" dirty="0" smtClean="0"/>
              <a:t>по установлению льготных тарифов на тепловую энергию  и по возмещению выпадающих доходов теплоснабжающим организациям, возникших в результате применения льготных тарифов на тепловую энергию в сумме 15,6 млн. рублей</a:t>
            </a:r>
            <a:r>
              <a:rPr lang="ru-RU" sz="1600" dirty="0" smtClean="0"/>
              <a:t>.</a:t>
            </a:r>
          </a:p>
          <a:p>
            <a:pPr>
              <a:buNone/>
            </a:pPr>
            <a:r>
              <a:rPr lang="ru-RU" sz="1200" dirty="0" smtClean="0"/>
              <a:t>                                                                                                             </a:t>
            </a:r>
            <a:endParaRPr lang="ru-RU" sz="12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None/>
            </a:pPr>
            <a:endParaRPr lang="ru-RU" sz="12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None/>
            </a:pPr>
            <a:endParaRPr lang="ru-RU" sz="12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None/>
            </a:pPr>
            <a:endParaRPr lang="ru-RU" sz="12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8" descr="gerb_2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884926" cy="1000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альтернативный процесс 2"/>
          <p:cNvSpPr/>
          <p:nvPr/>
        </p:nvSpPr>
        <p:spPr>
          <a:xfrm>
            <a:off x="1000100" y="142852"/>
            <a:ext cx="7715304" cy="1328023"/>
          </a:xfrm>
          <a:prstGeom prst="flowChartAlternateProcess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5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5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  <a:sp3d extrusionH="57150">
              <a:bevelT w="38100" h="38100"/>
            </a:sp3d>
          </a:bodyPr>
          <a:lstStyle/>
          <a:p>
            <a:pPr algn="ctr"/>
            <a:r>
              <a:rPr lang="ru-RU" sz="24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Проект бюджета </a:t>
            </a:r>
            <a:r>
              <a:rPr lang="ru-RU" sz="2400" i="1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Сернурского</a:t>
            </a:r>
            <a:r>
              <a:rPr lang="ru-RU" sz="24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 муниципального района Республики Марий Эл на 2021 год и на плановый период 2022 и  2023 годов</a:t>
            </a:r>
            <a:endParaRPr lang="ru-RU" sz="2400" i="1" dirty="0">
              <a:latin typeface="Arial" pitchFamily="34" charset="0"/>
            </a:endParaRPr>
          </a:p>
        </p:txBody>
      </p:sp>
      <p:pic>
        <p:nvPicPr>
          <p:cNvPr id="5" name="Рисунок 8" descr="gerb_2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48136" cy="1071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Схема 6"/>
          <p:cNvGraphicFramePr/>
          <p:nvPr/>
        </p:nvGraphicFramePr>
        <p:xfrm>
          <a:off x="428596" y="1785926"/>
          <a:ext cx="8429684" cy="4714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28596" y="1714488"/>
          <a:ext cx="8158162" cy="4394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429024"/>
                <a:gridCol w="1714512"/>
                <a:gridCol w="1571636"/>
                <a:gridCol w="1442990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Показатели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ru-RU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2021 год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плановый период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2022 год</a:t>
                      </a:r>
                      <a:endParaRPr lang="ru-RU" sz="2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2023 год</a:t>
                      </a:r>
                      <a:endParaRPr lang="ru-RU" sz="2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Налоговые и неналоговые доходы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157,4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165,8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170,8</a:t>
                      </a:r>
                      <a:endParaRPr lang="ru-RU" sz="2800" dirty="0"/>
                    </a:p>
                  </a:txBody>
                  <a:tcPr/>
                </a:tc>
              </a:tr>
              <a:tr h="3454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Безвозмездные поступления из республиканского бюджета Республики</a:t>
                      </a:r>
                      <a:r>
                        <a:rPr lang="ru-RU" sz="2000" baseline="0" dirty="0" smtClean="0"/>
                        <a:t> Марий Эл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370,7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182,5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244,9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Всего доходов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528,1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348,3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415,8</a:t>
                      </a:r>
                      <a:endParaRPr lang="ru-R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Всего расходов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528,1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348,3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415,8</a:t>
                      </a:r>
                      <a:endParaRPr lang="ru-R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Дефицит (-)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0,0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0,0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0,0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51" name="WordArt 3"/>
          <p:cNvSpPr>
            <a:spLocks noChangeArrowheads="1" noChangeShapeType="1" noTextEdit="1"/>
          </p:cNvSpPr>
          <p:nvPr/>
        </p:nvSpPr>
        <p:spPr bwMode="auto">
          <a:xfrm>
            <a:off x="142844" y="214290"/>
            <a:ext cx="8858312" cy="129859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endParaRPr lang="ru-RU" sz="3000" kern="10" spc="0" dirty="0">
              <a:ln w="28575">
                <a:solidFill>
                  <a:srgbClr val="000000"/>
                </a:solidFill>
                <a:round/>
                <a:headEnd/>
                <a:tailEnd/>
              </a:ln>
              <a:solidFill>
                <a:srgbClr val="00B05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Lucida Console" pitchFamily="49" charset="0"/>
              <a:cs typeface="Arial" pitchFamily="34" charset="0"/>
            </a:endParaRPr>
          </a:p>
        </p:txBody>
      </p:sp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428564" y="142852"/>
            <a:ext cx="8572592" cy="130497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B050"/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214282" y="142852"/>
            <a:ext cx="8715436" cy="130497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108"/>
              </a:avLst>
            </a:prstTxWarp>
          </a:bodyPr>
          <a:lstStyle/>
          <a:p>
            <a:pPr algn="ctr" rtl="0"/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92D050"/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</p:txBody>
      </p:sp>
      <p:sp>
        <p:nvSpPr>
          <p:cNvPr id="7" name="WordArt 3"/>
          <p:cNvSpPr>
            <a:spLocks noChangeArrowheads="1" noChangeShapeType="1" noTextEdit="1"/>
          </p:cNvSpPr>
          <p:nvPr/>
        </p:nvSpPr>
        <p:spPr bwMode="auto">
          <a:xfrm>
            <a:off x="285720" y="142852"/>
            <a:ext cx="8572560" cy="142876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none" fromWordArt="1">
            <a:prstTxWarp prst="textPlain">
              <a:avLst>
                <a:gd name="adj" fmla="val 49289"/>
              </a:avLst>
            </a:prstTxWarp>
          </a:bodyPr>
          <a:lstStyle/>
          <a:p>
            <a:pPr algn="ctr" rtl="0"/>
            <a:r>
              <a:rPr lang="ru-RU" sz="3600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Прогноз основных характеристик </a:t>
            </a:r>
          </a:p>
          <a:p>
            <a:pPr algn="ctr" rtl="0"/>
            <a:r>
              <a:rPr lang="ru-RU" sz="36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3600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юджета </a:t>
            </a:r>
            <a:r>
              <a:rPr lang="ru-RU" sz="3600" i="1" kern="10" spc="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Сернурского</a:t>
            </a:r>
            <a:r>
              <a:rPr lang="ru-RU" sz="3600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муниципального района</a:t>
            </a:r>
          </a:p>
          <a:p>
            <a:pPr algn="ctr" rtl="0"/>
            <a:r>
              <a:rPr lang="ru-RU" sz="3600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на 2021 год и на плановый период 2022 и 2023 годов</a:t>
            </a:r>
            <a:endParaRPr lang="ru-RU" sz="3600" i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8" descr="gerb_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48136" cy="1071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1EBA443151ADE747B2A2357184BB97A1" ma:contentTypeVersion="3" ma:contentTypeDescription="Создание документа." ma:contentTypeScope="" ma:versionID="5e55784aba460e68bc8f17772c3e9064">
  <xsd:schema xmlns:xsd="http://www.w3.org/2001/XMLSchema" xmlns:xs="http://www.w3.org/2001/XMLSchema" xmlns:p="http://schemas.microsoft.com/office/2006/metadata/properties" xmlns:ns2="57504d04-691e-4fc4-8f09-4f19fdbe90f6" xmlns:ns3="6d7c22ec-c6a4-4777-88aa-bc3c76ac660e" xmlns:ns4="1c21b618-6488-4909-9489-05f383173833" targetNamespace="http://schemas.microsoft.com/office/2006/metadata/properties" ma:root="true" ma:fieldsID="9a9fd4dccad6807d721fc9e76943c226" ns2:_="" ns3:_="" ns4:_="">
    <xsd:import namespace="57504d04-691e-4fc4-8f09-4f19fdbe90f6"/>
    <xsd:import namespace="6d7c22ec-c6a4-4777-88aa-bc3c76ac660e"/>
    <xsd:import namespace="1c21b618-6488-4909-9489-05f383173833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_x041e__x043f__x0438__x0441__x0430__x043d__x0438__x0435_" minOccurs="0"/>
                <xsd:element ref="ns4:_x041f__x0430__x043f__x043a__x0430_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504d04-691e-4fc4-8f09-4f19fdbe90f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7c22ec-c6a4-4777-88aa-bc3c76ac660e" elementFormDefault="qualified">
    <xsd:import namespace="http://schemas.microsoft.com/office/2006/documentManagement/types"/>
    <xsd:import namespace="http://schemas.microsoft.com/office/infopath/2007/PartnerControls"/>
    <xsd:element name="_x041e__x043f__x0438__x0441__x0430__x043d__x0438__x0435_" ma:index="11" nillable="true" ma:displayName="Описание" ma:internalName="_x041e__x043f__x0438__x0441__x0430__x043d__x0438__x0435_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21b618-6488-4909-9489-05f383173833" elementFormDefault="qualified">
    <xsd:import namespace="http://schemas.microsoft.com/office/2006/documentManagement/types"/>
    <xsd:import namespace="http://schemas.microsoft.com/office/infopath/2007/PartnerControls"/>
    <xsd:element name="_x041f__x0430__x043f__x043a__x0430_" ma:index="12" ma:displayName="2020" ma:default="2021 год" ma:format="RadioButtons" ma:internalName="_x041f__x0430__x043f__x043a__x0430_">
      <xsd:simpleType>
        <xsd:restriction base="dms:Choice">
          <xsd:enumeration value="2021 год"/>
          <xsd:enumeration value="2020 год"/>
          <xsd:enumeration value="2019 год"/>
          <xsd:enumeration value="2018 год"/>
          <xsd:enumeration value="2017 год"/>
          <xsd:enumeration value="2016 год"/>
          <xsd:enumeration value="2015 год"/>
          <xsd:enumeration value="2014 год"/>
          <xsd:enumeration value="2013 год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041e__x043f__x0438__x0441__x0430__x043d__x0438__x0435_ xmlns="6d7c22ec-c6a4-4777-88aa-bc3c76ac660e" xsi:nil="true"/>
    <_x041f__x0430__x043f__x043a__x0430_ xmlns="1c21b618-6488-4909-9489-05f383173833">2020 год</_x041f__x0430__x043f__x043a__x0430_>
    <_dlc_DocId xmlns="57504d04-691e-4fc4-8f09-4f19fdbe90f6">XXJ7TYMEEKJ2-3173-31</_dlc_DocId>
    <_dlc_DocIdUrl xmlns="57504d04-691e-4fc4-8f09-4f19fdbe90f6">
      <Url>https://vip.gov.mari.ru/sernur/_layouts/DocIdRedir.aspx?ID=XXJ7TYMEEKJ2-3173-31</Url>
      <Description>XXJ7TYMEEKJ2-3173-31</Description>
    </_dlc_DocIdUrl>
  </documentManagement>
</p:properties>
</file>

<file path=customXml/itemProps1.xml><?xml version="1.0" encoding="utf-8"?>
<ds:datastoreItem xmlns:ds="http://schemas.openxmlformats.org/officeDocument/2006/customXml" ds:itemID="{33E53393-7743-4F99-B1EE-D72EE95B3ECC}"/>
</file>

<file path=customXml/itemProps2.xml><?xml version="1.0" encoding="utf-8"?>
<ds:datastoreItem xmlns:ds="http://schemas.openxmlformats.org/officeDocument/2006/customXml" ds:itemID="{48988359-2C9C-4DB3-BC3C-A59291A33C49}"/>
</file>

<file path=customXml/itemProps3.xml><?xml version="1.0" encoding="utf-8"?>
<ds:datastoreItem xmlns:ds="http://schemas.openxmlformats.org/officeDocument/2006/customXml" ds:itemID="{5FD2CF77-BDF1-4CA1-8D17-162D22E39AC6}"/>
</file>

<file path=customXml/itemProps4.xml><?xml version="1.0" encoding="utf-8"?>
<ds:datastoreItem xmlns:ds="http://schemas.openxmlformats.org/officeDocument/2006/customXml" ds:itemID="{C73A26C5-B20C-44B9-8A5D-C149FD75E09F}"/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8458</TotalTime>
  <Words>1870</Words>
  <Application>Microsoft Office PowerPoint</Application>
  <PresentationFormat>Экран (4:3)</PresentationFormat>
  <Paragraphs>414</Paragraphs>
  <Slides>28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Слайд 1</vt:lpstr>
      <vt:lpstr>Слайд 2</vt:lpstr>
      <vt:lpstr>Проект бюджета Сернурского муниципального района Республики Марий Эл на 2021 - 2023 годы (ст. 172 БК РФ)</vt:lpstr>
      <vt:lpstr>Слайд 4</vt:lpstr>
      <vt:lpstr>Дополнительно предусмотрено: Закон Республики Марий Эл от 10.12.2020г. № 49-З  «О республиканском бюджете Республики Марий Эл на 2021 год и на плановый период 2022 и 2023 годов»</vt:lpstr>
      <vt:lpstr>Дополнительно предусмотрено: Закон Республики Марий Эл от 10.12.2020г. № 49-З  «О республиканском бюджете Республики Марий Эл на 2021 год и на плановый период 2022 и 2023 годов»</vt:lpstr>
      <vt:lpstr>Уменьшены безвозмездные перечисления: Закон Республики Марий Эл от 10.12.2020г. № 49-З «О республиканском бюджете Республики Марий Эл на 2021 год и на плановый период 2022 и 2023 годов»</vt:lpstr>
      <vt:lpstr>Слайд 8</vt:lpstr>
      <vt:lpstr>Слайд 9</vt:lpstr>
      <vt:lpstr>Слайд 10</vt:lpstr>
      <vt:lpstr>Слайд 11</vt:lpstr>
      <vt:lpstr>Структура доходов бюджета  Сернурского муниципального района на 2021 год</vt:lpstr>
      <vt:lpstr>Структура налоговых и неналоговых доходов бюджета Сернурского муниципального района в 2021 году</vt:lpstr>
      <vt:lpstr>   </vt:lpstr>
      <vt:lpstr> Изменение доходной базы консолидированного бюджета Сернурского муниципального района Республики Марий Эл   в 2021 году в связи с изменением законодательства Российской Федерации </vt:lpstr>
      <vt:lpstr>Прогноз безвозмездных поступлений  из республиканского бюджета Республики Марий Эл  бюджету  Сернурского муниципального района на 2021-2023 годы</vt:lpstr>
      <vt:lpstr>Межбюджетные трансферты  бюджетам поселений из районного бюджета на 2021-2023 годы</vt:lpstr>
      <vt:lpstr>Расходы бюджета</vt:lpstr>
      <vt:lpstr>Слайд 19</vt:lpstr>
      <vt:lpstr> Расходы,  направляемые на отрасли социальной сферы в 2021 году </vt:lpstr>
      <vt:lpstr> Удельный вес расходов, направляемых на выплату заработной платы с начислениями и на коммунальные услуги  в общих расходах бюджета в 2021 году</vt:lpstr>
      <vt:lpstr>Проект бюджета Сернурского муниципального района Республики Марий Эл на 2021 год сформирован на основе утвержденных Администрацией Сернурского муниципального района Республики Марий Эл   6 муниципальных программ</vt:lpstr>
      <vt:lpstr>Программная структура расходов бюджета Сернурского муниципального района Республики Марий Эл на 2021 год  </vt:lpstr>
      <vt:lpstr>Расходы на непрограммные  направления деятельности  в 2021 году</vt:lpstr>
      <vt:lpstr>Всего в 2021 году Дорожный фонд района  составит 17,7 млн. рублей</vt:lpstr>
      <vt:lpstr>Ассигнования по отрасли «Образование» характеризуются следующими показателями: </vt:lpstr>
      <vt:lpstr>Ассигнования по отрасли «Культура»  характеризуются следующими показателями: </vt:lpstr>
      <vt:lpstr>        СПАСИБО ЗА          ВНИМАНИЕ!</vt:lpstr>
    </vt:vector>
  </TitlesOfParts>
  <Company>rfo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бюджета Сернурского муниципального района на 2021 год и на плановый период 2022 и 2023 годов</dc:title>
  <dc:creator>veronika</dc:creator>
  <cp:lastModifiedBy>Ustugova</cp:lastModifiedBy>
  <cp:revision>1012</cp:revision>
  <dcterms:created xsi:type="dcterms:W3CDTF">2013-11-21T12:57:38Z</dcterms:created>
  <dcterms:modified xsi:type="dcterms:W3CDTF">2020-12-15T13:35:49Z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0x0101001EBA443151ADE747B2A2357184BB97A1</vt:lpwstr>
  </property>
  <property fmtid="{D5CDD505-2E9C-101B-9397-08002B2CF9AE}" pid="3" name="_dlc_DocIdItemGuid">
    <vt:lpwstr>143e3983-1e49-4142-bcc7-d7c672625394</vt:lpwstr>
  </property>
</Properties>
</file>